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Default Extension="xlsx" ContentType="application/vnd.openxmlformats-officedocument.spreadsheetml.sheet"/>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7" r:id="rId2"/>
    <p:sldId id="258" r:id="rId3"/>
    <p:sldId id="259" r:id="rId4"/>
    <p:sldId id="260" r:id="rId5"/>
    <p:sldId id="261" r:id="rId6"/>
    <p:sldId id="277" r:id="rId7"/>
    <p:sldId id="262" r:id="rId8"/>
    <p:sldId id="263" r:id="rId9"/>
    <p:sldId id="264" r:id="rId10"/>
    <p:sldId id="265" r:id="rId11"/>
    <p:sldId id="266" r:id="rId12"/>
    <p:sldId id="267" r:id="rId13"/>
    <p:sldId id="268" r:id="rId14"/>
    <p:sldId id="269" r:id="rId15"/>
    <p:sldId id="270" r:id="rId16"/>
    <p:sldId id="271" r:id="rId17"/>
    <p:sldId id="278" r:id="rId18"/>
    <p:sldId id="273" r:id="rId19"/>
    <p:sldId id="272"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4A86"/>
    <a:srgbClr val="99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56" autoAdjust="0"/>
  </p:normalViewPr>
  <p:slideViewPr>
    <p:cSldViewPr snapToGrid="0">
      <p:cViewPr varScale="1">
        <p:scale>
          <a:sx n="89" d="100"/>
          <a:sy n="89" d="100"/>
        </p:scale>
        <p:origin x="-604"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layout/>
    </c:title>
    <c:view3D>
      <c:rAngAx val="1"/>
    </c:view3D>
    <c:plotArea>
      <c:layout/>
      <c:bar3DChart>
        <c:barDir val="col"/>
        <c:grouping val="clustered"/>
        <c:ser>
          <c:idx val="0"/>
          <c:order val="0"/>
          <c:tx>
            <c:strRef>
              <c:f>Лист1!$B$1</c:f>
              <c:strCache>
                <c:ptCount val="1"/>
                <c:pt idx="0">
                  <c:v>Сравнение сорбционной способности основных энтеросорбентов (кв. м/г)</c:v>
                </c:pt>
              </c:strCache>
            </c:strRef>
          </c:tx>
          <c:cat>
            <c:strRef>
              <c:f>Лист1!$A$2:$A$6</c:f>
              <c:strCache>
                <c:ptCount val="5"/>
                <c:pt idx="0">
                  <c:v>СорбеФит</c:v>
                </c:pt>
                <c:pt idx="1">
                  <c:v>Энтеросгель</c:v>
                </c:pt>
                <c:pt idx="2">
                  <c:v>Смекта</c:v>
                </c:pt>
                <c:pt idx="3">
                  <c:v>Полифепан</c:v>
                </c:pt>
                <c:pt idx="4">
                  <c:v>Активированный уголь</c:v>
                </c:pt>
              </c:strCache>
            </c:strRef>
          </c:cat>
          <c:val>
            <c:numRef>
              <c:f>Лист1!$B$2:$B$6</c:f>
              <c:numCache>
                <c:formatCode>General</c:formatCode>
                <c:ptCount val="5"/>
                <c:pt idx="0">
                  <c:v>300</c:v>
                </c:pt>
                <c:pt idx="1">
                  <c:v>150</c:v>
                </c:pt>
                <c:pt idx="2">
                  <c:v>100</c:v>
                </c:pt>
                <c:pt idx="3">
                  <c:v>20</c:v>
                </c:pt>
                <c:pt idx="4">
                  <c:v>5</c:v>
                </c:pt>
              </c:numCache>
            </c:numRef>
          </c:val>
        </c:ser>
        <c:shape val="box"/>
        <c:axId val="173038976"/>
        <c:axId val="173003904"/>
        <c:axId val="0"/>
      </c:bar3DChart>
      <c:catAx>
        <c:axId val="173038976"/>
        <c:scaling>
          <c:orientation val="minMax"/>
        </c:scaling>
        <c:axPos val="b"/>
        <c:tickLblPos val="nextTo"/>
        <c:crossAx val="173003904"/>
        <c:crosses val="autoZero"/>
        <c:auto val="1"/>
        <c:lblAlgn val="ctr"/>
        <c:lblOffset val="100"/>
      </c:catAx>
      <c:valAx>
        <c:axId val="173003904"/>
        <c:scaling>
          <c:orientation val="minMax"/>
        </c:scaling>
        <c:axPos val="l"/>
        <c:majorGridlines/>
        <c:numFmt formatCode="General" sourceLinked="1"/>
        <c:tickLblPos val="nextTo"/>
        <c:crossAx val="173038976"/>
        <c:crosses val="autoZero"/>
        <c:crossBetween val="between"/>
      </c:valAx>
    </c:plotArea>
    <c:legend>
      <c:legendPos val="r"/>
      <c:layout/>
    </c:legend>
    <c:plotVisOnly val="1"/>
  </c:chart>
  <c:txPr>
    <a:bodyPr/>
    <a:lstStyle/>
    <a:p>
      <a:pPr>
        <a:defRPr sz="1800"/>
      </a:pPr>
      <a:endParaRPr lang="ru-RU"/>
    </a:p>
  </c:txPr>
  <c:externalData r:id="rId1"/>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4B1520-CCF7-4CC7-9782-1AD22C211B1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8F9E5FB8-1F74-424E-8B06-87B9A125DE68}">
      <dgm:prSet phldrT="[Текст]"/>
      <dgm:spPr/>
      <dgm:t>
        <a:bodyPr/>
        <a:lstStyle/>
        <a:p>
          <a:r>
            <a:rPr lang="ru-RU" dirty="0" smtClean="0"/>
            <a:t>Отравления</a:t>
          </a:r>
          <a:endParaRPr lang="ru-RU" dirty="0"/>
        </a:p>
      </dgm:t>
    </dgm:pt>
    <dgm:pt modelId="{66AA703A-D2B6-478C-9755-ED7CF4C4EC13}" type="parTrans" cxnId="{550E7456-5724-4C4F-A128-615351ABD168}">
      <dgm:prSet/>
      <dgm:spPr/>
      <dgm:t>
        <a:bodyPr/>
        <a:lstStyle/>
        <a:p>
          <a:endParaRPr lang="ru-RU"/>
        </a:p>
      </dgm:t>
    </dgm:pt>
    <dgm:pt modelId="{FECEFD4D-0CAE-4CA5-8BC4-57EB20FF1EC1}" type="sibTrans" cxnId="{550E7456-5724-4C4F-A128-615351ABD168}">
      <dgm:prSet/>
      <dgm:spPr/>
      <dgm:t>
        <a:bodyPr/>
        <a:lstStyle/>
        <a:p>
          <a:endParaRPr lang="ru-RU"/>
        </a:p>
      </dgm:t>
    </dgm:pt>
    <dgm:pt modelId="{49550586-25BC-462E-913E-6A005BEF6538}">
      <dgm:prSet phldrT="[Текст]"/>
      <dgm:spPr/>
      <dgm:t>
        <a:bodyPr/>
        <a:lstStyle/>
        <a:p>
          <a:r>
            <a:rPr lang="ru-RU" dirty="0" smtClean="0"/>
            <a:t>Кишечная инфекция</a:t>
          </a:r>
          <a:endParaRPr lang="ru-RU" dirty="0"/>
        </a:p>
      </dgm:t>
    </dgm:pt>
    <dgm:pt modelId="{82815B6D-A90C-4AD3-872C-828412FE5647}" type="parTrans" cxnId="{A48CE4B7-61B5-4251-9BAF-8EF23BC56FD6}">
      <dgm:prSet/>
      <dgm:spPr/>
      <dgm:t>
        <a:bodyPr/>
        <a:lstStyle/>
        <a:p>
          <a:endParaRPr lang="ru-RU"/>
        </a:p>
      </dgm:t>
    </dgm:pt>
    <dgm:pt modelId="{1095C9E1-7944-4E43-94CF-D2B6F6E65308}" type="sibTrans" cxnId="{A48CE4B7-61B5-4251-9BAF-8EF23BC56FD6}">
      <dgm:prSet/>
      <dgm:spPr/>
      <dgm:t>
        <a:bodyPr/>
        <a:lstStyle/>
        <a:p>
          <a:endParaRPr lang="ru-RU"/>
        </a:p>
      </dgm:t>
    </dgm:pt>
    <dgm:pt modelId="{89A3145F-1E86-4F0E-B7B2-41E09B90A9A3}">
      <dgm:prSet phldrT="[Текст]"/>
      <dgm:spPr/>
      <dgm:t>
        <a:bodyPr/>
        <a:lstStyle/>
        <a:p>
          <a:r>
            <a:rPr lang="ru-RU" dirty="0" smtClean="0"/>
            <a:t>Пищевая и лекарственная аллергия</a:t>
          </a:r>
          <a:endParaRPr lang="ru-RU" dirty="0"/>
        </a:p>
      </dgm:t>
    </dgm:pt>
    <dgm:pt modelId="{6A7B43EE-2502-4ACD-8973-E1024F8B1A12}" type="parTrans" cxnId="{1402D8E1-BA29-4E6F-A7FF-2417ED2CC4CD}">
      <dgm:prSet/>
      <dgm:spPr/>
      <dgm:t>
        <a:bodyPr/>
        <a:lstStyle/>
        <a:p>
          <a:endParaRPr lang="ru-RU"/>
        </a:p>
      </dgm:t>
    </dgm:pt>
    <dgm:pt modelId="{1AD19679-35F3-4646-A3DA-26C44536F2A5}" type="sibTrans" cxnId="{1402D8E1-BA29-4E6F-A7FF-2417ED2CC4CD}">
      <dgm:prSet/>
      <dgm:spPr/>
      <dgm:t>
        <a:bodyPr/>
        <a:lstStyle/>
        <a:p>
          <a:endParaRPr lang="ru-RU"/>
        </a:p>
      </dgm:t>
    </dgm:pt>
    <dgm:pt modelId="{F97F8A04-7575-489C-8369-647C1FE73311}" type="pres">
      <dgm:prSet presAssocID="{FE4B1520-CCF7-4CC7-9782-1AD22C211B15}" presName="linear" presStyleCnt="0">
        <dgm:presLayoutVars>
          <dgm:dir/>
          <dgm:resizeHandles val="exact"/>
        </dgm:presLayoutVars>
      </dgm:prSet>
      <dgm:spPr/>
      <dgm:t>
        <a:bodyPr/>
        <a:lstStyle/>
        <a:p>
          <a:endParaRPr lang="ru-RU"/>
        </a:p>
      </dgm:t>
    </dgm:pt>
    <dgm:pt modelId="{17BECC5D-9DEF-49DB-9272-18B918407B49}" type="pres">
      <dgm:prSet presAssocID="{8F9E5FB8-1F74-424E-8B06-87B9A125DE68}" presName="comp" presStyleCnt="0"/>
      <dgm:spPr/>
    </dgm:pt>
    <dgm:pt modelId="{3604DAB2-4F24-40F9-B49E-E819F8A3FFF7}" type="pres">
      <dgm:prSet presAssocID="{8F9E5FB8-1F74-424E-8B06-87B9A125DE68}" presName="box" presStyleLbl="node1" presStyleIdx="0" presStyleCnt="3" custLinFactNeighborX="-137"/>
      <dgm:spPr/>
      <dgm:t>
        <a:bodyPr/>
        <a:lstStyle/>
        <a:p>
          <a:endParaRPr lang="ru-RU"/>
        </a:p>
      </dgm:t>
    </dgm:pt>
    <dgm:pt modelId="{F227F5AC-36B7-4661-B4DB-E8472E4D9A39}" type="pres">
      <dgm:prSet presAssocID="{8F9E5FB8-1F74-424E-8B06-87B9A125DE68}" presName="img" presStyleLbl="fgImgPlace1" presStyleIdx="0" presStyleCnt="3" custScaleX="90821"/>
      <dgm:spPr>
        <a:blipFill rotWithShape="0">
          <a:blip xmlns:r="http://schemas.openxmlformats.org/officeDocument/2006/relationships" r:embed="rId1"/>
          <a:stretch>
            <a:fillRect/>
          </a:stretch>
        </a:blipFill>
      </dgm:spPr>
    </dgm:pt>
    <dgm:pt modelId="{8E2AFBAC-45B2-4D4F-BE77-0366A3009470}" type="pres">
      <dgm:prSet presAssocID="{8F9E5FB8-1F74-424E-8B06-87B9A125DE68}" presName="text" presStyleLbl="node1" presStyleIdx="0" presStyleCnt="3">
        <dgm:presLayoutVars>
          <dgm:bulletEnabled val="1"/>
        </dgm:presLayoutVars>
      </dgm:prSet>
      <dgm:spPr/>
      <dgm:t>
        <a:bodyPr/>
        <a:lstStyle/>
        <a:p>
          <a:endParaRPr lang="ru-RU"/>
        </a:p>
      </dgm:t>
    </dgm:pt>
    <dgm:pt modelId="{66137538-6757-4564-8AE5-0492A06BBE97}" type="pres">
      <dgm:prSet presAssocID="{FECEFD4D-0CAE-4CA5-8BC4-57EB20FF1EC1}" presName="spacer" presStyleCnt="0"/>
      <dgm:spPr/>
    </dgm:pt>
    <dgm:pt modelId="{C700A7D4-EAFD-4C07-ACD2-7501B8936ACB}" type="pres">
      <dgm:prSet presAssocID="{49550586-25BC-462E-913E-6A005BEF6538}" presName="comp" presStyleCnt="0"/>
      <dgm:spPr/>
    </dgm:pt>
    <dgm:pt modelId="{865A03DA-BA14-44AB-A614-589EE9A1D723}" type="pres">
      <dgm:prSet presAssocID="{49550586-25BC-462E-913E-6A005BEF6538}" presName="box" presStyleLbl="node1" presStyleIdx="1" presStyleCnt="3"/>
      <dgm:spPr/>
      <dgm:t>
        <a:bodyPr/>
        <a:lstStyle/>
        <a:p>
          <a:endParaRPr lang="ru-RU"/>
        </a:p>
      </dgm:t>
    </dgm:pt>
    <dgm:pt modelId="{FDCB6A0E-3179-400B-A0CE-27FFC60A07E8}" type="pres">
      <dgm:prSet presAssocID="{49550586-25BC-462E-913E-6A005BEF6538}" presName="img" presStyleLbl="fgImgPlace1" presStyleIdx="1" presStyleCnt="3" custScaleY="113697"/>
      <dgm:spPr>
        <a:blipFill rotWithShape="0">
          <a:blip xmlns:r="http://schemas.openxmlformats.org/officeDocument/2006/relationships" r:embed="rId2"/>
          <a:stretch>
            <a:fillRect/>
          </a:stretch>
        </a:blipFill>
      </dgm:spPr>
    </dgm:pt>
    <dgm:pt modelId="{47A8409D-CB39-481D-9048-B8D67A4D81EA}" type="pres">
      <dgm:prSet presAssocID="{49550586-25BC-462E-913E-6A005BEF6538}" presName="text" presStyleLbl="node1" presStyleIdx="1" presStyleCnt="3">
        <dgm:presLayoutVars>
          <dgm:bulletEnabled val="1"/>
        </dgm:presLayoutVars>
      </dgm:prSet>
      <dgm:spPr/>
      <dgm:t>
        <a:bodyPr/>
        <a:lstStyle/>
        <a:p>
          <a:endParaRPr lang="ru-RU"/>
        </a:p>
      </dgm:t>
    </dgm:pt>
    <dgm:pt modelId="{912BABC1-0D12-461D-8162-37BFEE517197}" type="pres">
      <dgm:prSet presAssocID="{1095C9E1-7944-4E43-94CF-D2B6F6E65308}" presName="spacer" presStyleCnt="0"/>
      <dgm:spPr/>
    </dgm:pt>
    <dgm:pt modelId="{E3EDF5EB-A138-4880-A668-18C216BCFA0F}" type="pres">
      <dgm:prSet presAssocID="{89A3145F-1E86-4F0E-B7B2-41E09B90A9A3}" presName="comp" presStyleCnt="0"/>
      <dgm:spPr/>
    </dgm:pt>
    <dgm:pt modelId="{38B5A910-4093-4D9F-989E-2F4B482ED0DE}" type="pres">
      <dgm:prSet presAssocID="{89A3145F-1E86-4F0E-B7B2-41E09B90A9A3}" presName="box" presStyleLbl="node1" presStyleIdx="2" presStyleCnt="3"/>
      <dgm:spPr/>
      <dgm:t>
        <a:bodyPr/>
        <a:lstStyle/>
        <a:p>
          <a:endParaRPr lang="ru-RU"/>
        </a:p>
      </dgm:t>
    </dgm:pt>
    <dgm:pt modelId="{52D6772A-1FE6-415D-AEEB-3990064AA753}" type="pres">
      <dgm:prSet presAssocID="{89A3145F-1E86-4F0E-B7B2-41E09B90A9A3}" presName="img" presStyleLbl="fgImgPlace1" presStyleIdx="2" presStyleCnt="3"/>
      <dgm:spPr>
        <a:blipFill rotWithShape="0">
          <a:blip xmlns:r="http://schemas.openxmlformats.org/officeDocument/2006/relationships" r:embed="rId3"/>
          <a:stretch>
            <a:fillRect/>
          </a:stretch>
        </a:blipFill>
      </dgm:spPr>
    </dgm:pt>
    <dgm:pt modelId="{AD3B3427-F5FA-4D38-BBBC-B8580B0DFA3F}" type="pres">
      <dgm:prSet presAssocID="{89A3145F-1E86-4F0E-B7B2-41E09B90A9A3}" presName="text" presStyleLbl="node1" presStyleIdx="2" presStyleCnt="3">
        <dgm:presLayoutVars>
          <dgm:bulletEnabled val="1"/>
        </dgm:presLayoutVars>
      </dgm:prSet>
      <dgm:spPr/>
      <dgm:t>
        <a:bodyPr/>
        <a:lstStyle/>
        <a:p>
          <a:endParaRPr lang="ru-RU"/>
        </a:p>
      </dgm:t>
    </dgm:pt>
  </dgm:ptLst>
  <dgm:cxnLst>
    <dgm:cxn modelId="{A48CE4B7-61B5-4251-9BAF-8EF23BC56FD6}" srcId="{FE4B1520-CCF7-4CC7-9782-1AD22C211B15}" destId="{49550586-25BC-462E-913E-6A005BEF6538}" srcOrd="1" destOrd="0" parTransId="{82815B6D-A90C-4AD3-872C-828412FE5647}" sibTransId="{1095C9E1-7944-4E43-94CF-D2B6F6E65308}"/>
    <dgm:cxn modelId="{550E7456-5724-4C4F-A128-615351ABD168}" srcId="{FE4B1520-CCF7-4CC7-9782-1AD22C211B15}" destId="{8F9E5FB8-1F74-424E-8B06-87B9A125DE68}" srcOrd="0" destOrd="0" parTransId="{66AA703A-D2B6-478C-9755-ED7CF4C4EC13}" sibTransId="{FECEFD4D-0CAE-4CA5-8BC4-57EB20FF1EC1}"/>
    <dgm:cxn modelId="{D0B82A0C-6D3D-4337-9BB0-B646A7A439B2}" type="presOf" srcId="{8F9E5FB8-1F74-424E-8B06-87B9A125DE68}" destId="{8E2AFBAC-45B2-4D4F-BE77-0366A3009470}" srcOrd="1" destOrd="0" presId="urn:microsoft.com/office/officeart/2005/8/layout/vList4"/>
    <dgm:cxn modelId="{4A069CC6-D6A3-4E5A-B905-F31911426865}" type="presOf" srcId="{FE4B1520-CCF7-4CC7-9782-1AD22C211B15}" destId="{F97F8A04-7575-489C-8369-647C1FE73311}" srcOrd="0" destOrd="0" presId="urn:microsoft.com/office/officeart/2005/8/layout/vList4"/>
    <dgm:cxn modelId="{1402D8E1-BA29-4E6F-A7FF-2417ED2CC4CD}" srcId="{FE4B1520-CCF7-4CC7-9782-1AD22C211B15}" destId="{89A3145F-1E86-4F0E-B7B2-41E09B90A9A3}" srcOrd="2" destOrd="0" parTransId="{6A7B43EE-2502-4ACD-8973-E1024F8B1A12}" sibTransId="{1AD19679-35F3-4646-A3DA-26C44536F2A5}"/>
    <dgm:cxn modelId="{F28D0210-B541-436D-9A2F-B2B94107D12E}" type="presOf" srcId="{89A3145F-1E86-4F0E-B7B2-41E09B90A9A3}" destId="{AD3B3427-F5FA-4D38-BBBC-B8580B0DFA3F}" srcOrd="1" destOrd="0" presId="urn:microsoft.com/office/officeart/2005/8/layout/vList4"/>
    <dgm:cxn modelId="{C63F8FDA-ED31-4449-8B9D-CF3DDE9D871E}" type="presOf" srcId="{49550586-25BC-462E-913E-6A005BEF6538}" destId="{47A8409D-CB39-481D-9048-B8D67A4D81EA}" srcOrd="1" destOrd="0" presId="urn:microsoft.com/office/officeart/2005/8/layout/vList4"/>
    <dgm:cxn modelId="{05BEAF05-9C4B-4FBF-A8F3-9FDB9D661351}" type="presOf" srcId="{49550586-25BC-462E-913E-6A005BEF6538}" destId="{865A03DA-BA14-44AB-A614-589EE9A1D723}" srcOrd="0" destOrd="0" presId="urn:microsoft.com/office/officeart/2005/8/layout/vList4"/>
    <dgm:cxn modelId="{D6E3B8B1-73BD-456E-BD3B-438FE2F9431F}" type="presOf" srcId="{89A3145F-1E86-4F0E-B7B2-41E09B90A9A3}" destId="{38B5A910-4093-4D9F-989E-2F4B482ED0DE}" srcOrd="0" destOrd="0" presId="urn:microsoft.com/office/officeart/2005/8/layout/vList4"/>
    <dgm:cxn modelId="{D61FE3E2-A21C-43F0-BFCF-B78379F98C86}" type="presOf" srcId="{8F9E5FB8-1F74-424E-8B06-87B9A125DE68}" destId="{3604DAB2-4F24-40F9-B49E-E819F8A3FFF7}" srcOrd="0" destOrd="0" presId="urn:microsoft.com/office/officeart/2005/8/layout/vList4"/>
    <dgm:cxn modelId="{948218AC-B9B3-4369-B8B8-8B614AE279E0}" type="presParOf" srcId="{F97F8A04-7575-489C-8369-647C1FE73311}" destId="{17BECC5D-9DEF-49DB-9272-18B918407B49}" srcOrd="0" destOrd="0" presId="urn:microsoft.com/office/officeart/2005/8/layout/vList4"/>
    <dgm:cxn modelId="{1E572BA0-0F74-4524-9883-95DB76248791}" type="presParOf" srcId="{17BECC5D-9DEF-49DB-9272-18B918407B49}" destId="{3604DAB2-4F24-40F9-B49E-E819F8A3FFF7}" srcOrd="0" destOrd="0" presId="urn:microsoft.com/office/officeart/2005/8/layout/vList4"/>
    <dgm:cxn modelId="{5873D938-159F-4594-9B2B-C24EB7CAD1FC}" type="presParOf" srcId="{17BECC5D-9DEF-49DB-9272-18B918407B49}" destId="{F227F5AC-36B7-4661-B4DB-E8472E4D9A39}" srcOrd="1" destOrd="0" presId="urn:microsoft.com/office/officeart/2005/8/layout/vList4"/>
    <dgm:cxn modelId="{AE56C02E-94C1-431F-8902-C549BCBADD7D}" type="presParOf" srcId="{17BECC5D-9DEF-49DB-9272-18B918407B49}" destId="{8E2AFBAC-45B2-4D4F-BE77-0366A3009470}" srcOrd="2" destOrd="0" presId="urn:microsoft.com/office/officeart/2005/8/layout/vList4"/>
    <dgm:cxn modelId="{7CABD617-08B6-4FAA-9D19-A5C3D18CED0F}" type="presParOf" srcId="{F97F8A04-7575-489C-8369-647C1FE73311}" destId="{66137538-6757-4564-8AE5-0492A06BBE97}" srcOrd="1" destOrd="0" presId="urn:microsoft.com/office/officeart/2005/8/layout/vList4"/>
    <dgm:cxn modelId="{2ED5732F-0622-4AE3-AF12-8D914F5CED9B}" type="presParOf" srcId="{F97F8A04-7575-489C-8369-647C1FE73311}" destId="{C700A7D4-EAFD-4C07-ACD2-7501B8936ACB}" srcOrd="2" destOrd="0" presId="urn:microsoft.com/office/officeart/2005/8/layout/vList4"/>
    <dgm:cxn modelId="{EB49F026-6BC5-4F69-ACF7-2F607CF9A12D}" type="presParOf" srcId="{C700A7D4-EAFD-4C07-ACD2-7501B8936ACB}" destId="{865A03DA-BA14-44AB-A614-589EE9A1D723}" srcOrd="0" destOrd="0" presId="urn:microsoft.com/office/officeart/2005/8/layout/vList4"/>
    <dgm:cxn modelId="{9BE89FD5-C183-4C04-98ED-56188D0538B4}" type="presParOf" srcId="{C700A7D4-EAFD-4C07-ACD2-7501B8936ACB}" destId="{FDCB6A0E-3179-400B-A0CE-27FFC60A07E8}" srcOrd="1" destOrd="0" presId="urn:microsoft.com/office/officeart/2005/8/layout/vList4"/>
    <dgm:cxn modelId="{ABC71322-7AEE-4CE0-93EB-1A9356219C93}" type="presParOf" srcId="{C700A7D4-EAFD-4C07-ACD2-7501B8936ACB}" destId="{47A8409D-CB39-481D-9048-B8D67A4D81EA}" srcOrd="2" destOrd="0" presId="urn:microsoft.com/office/officeart/2005/8/layout/vList4"/>
    <dgm:cxn modelId="{0FEB2F71-60AE-464A-9856-37AA70F1636F}" type="presParOf" srcId="{F97F8A04-7575-489C-8369-647C1FE73311}" destId="{912BABC1-0D12-461D-8162-37BFEE517197}" srcOrd="3" destOrd="0" presId="urn:microsoft.com/office/officeart/2005/8/layout/vList4"/>
    <dgm:cxn modelId="{36F1CE15-86AA-4F4F-BC2B-A242D66FB7A2}" type="presParOf" srcId="{F97F8A04-7575-489C-8369-647C1FE73311}" destId="{E3EDF5EB-A138-4880-A668-18C216BCFA0F}" srcOrd="4" destOrd="0" presId="urn:microsoft.com/office/officeart/2005/8/layout/vList4"/>
    <dgm:cxn modelId="{DCD6A7A5-FD70-4135-8CAB-EECDEC9758A7}" type="presParOf" srcId="{E3EDF5EB-A138-4880-A668-18C216BCFA0F}" destId="{38B5A910-4093-4D9F-989E-2F4B482ED0DE}" srcOrd="0" destOrd="0" presId="urn:microsoft.com/office/officeart/2005/8/layout/vList4"/>
    <dgm:cxn modelId="{17DD77C3-00A4-4A94-9A02-CD4FC456E67D}" type="presParOf" srcId="{E3EDF5EB-A138-4880-A668-18C216BCFA0F}" destId="{52D6772A-1FE6-415D-AEEB-3990064AA753}" srcOrd="1" destOrd="0" presId="urn:microsoft.com/office/officeart/2005/8/layout/vList4"/>
    <dgm:cxn modelId="{FD8227A3-417E-4179-AA00-0E66D4537466}" type="presParOf" srcId="{E3EDF5EB-A138-4880-A668-18C216BCFA0F}" destId="{AD3B3427-F5FA-4D38-BBBC-B8580B0DFA3F}" srcOrd="2" destOrd="0" presId="urn:microsoft.com/office/officeart/2005/8/layout/vList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1106A2-E3D1-419F-BC1C-CEAC5481CE25}"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ru-RU"/>
        </a:p>
      </dgm:t>
    </dgm:pt>
    <dgm:pt modelId="{E5754E68-9202-44B1-8772-BEAA9E584D62}">
      <dgm:prSet phldrT="[Текст]"/>
      <dgm:spPr/>
      <dgm:t>
        <a:bodyPr/>
        <a:lstStyle/>
        <a:p>
          <a:r>
            <a:rPr lang="ru-RU" dirty="0" smtClean="0"/>
            <a:t>Хроническая почечная недостаточность </a:t>
          </a:r>
          <a:endParaRPr lang="ru-RU" dirty="0"/>
        </a:p>
      </dgm:t>
    </dgm:pt>
    <dgm:pt modelId="{260C8029-5205-46EB-9639-7F51CAEF3F2E}" type="parTrans" cxnId="{F45AA9F3-33DD-4714-85D1-67D3552A5B40}">
      <dgm:prSet/>
      <dgm:spPr/>
      <dgm:t>
        <a:bodyPr/>
        <a:lstStyle/>
        <a:p>
          <a:endParaRPr lang="ru-RU"/>
        </a:p>
      </dgm:t>
    </dgm:pt>
    <dgm:pt modelId="{3DD257C7-EF86-4971-9D81-6A9BF421F282}" type="sibTrans" cxnId="{F45AA9F3-33DD-4714-85D1-67D3552A5B40}">
      <dgm:prSet/>
      <dgm:spPr/>
      <dgm:t>
        <a:bodyPr/>
        <a:lstStyle/>
        <a:p>
          <a:endParaRPr lang="ru-RU"/>
        </a:p>
      </dgm:t>
    </dgm:pt>
    <dgm:pt modelId="{0D4C0F3D-3980-4F01-AF08-CA3405469C02}">
      <dgm:prSet phldrT="[Текст]"/>
      <dgm:spPr/>
      <dgm:t>
        <a:bodyPr/>
        <a:lstStyle/>
        <a:p>
          <a:r>
            <a:rPr lang="ru-RU" b="1" dirty="0" smtClean="0"/>
            <a:t>Токсикоз беременных</a:t>
          </a:r>
          <a:endParaRPr lang="ru-RU" b="1" dirty="0"/>
        </a:p>
      </dgm:t>
    </dgm:pt>
    <dgm:pt modelId="{CBD30BDE-2323-4955-8A4F-8D9BC7ECD209}" type="parTrans" cxnId="{31806AAF-0032-4D94-8B0E-BD996E957DD2}">
      <dgm:prSet/>
      <dgm:spPr/>
      <dgm:t>
        <a:bodyPr/>
        <a:lstStyle/>
        <a:p>
          <a:endParaRPr lang="ru-RU"/>
        </a:p>
      </dgm:t>
    </dgm:pt>
    <dgm:pt modelId="{48D1B1AC-C933-4E4E-A4C8-3C2267DAD9B5}" type="sibTrans" cxnId="{31806AAF-0032-4D94-8B0E-BD996E957DD2}">
      <dgm:prSet/>
      <dgm:spPr/>
      <dgm:t>
        <a:bodyPr/>
        <a:lstStyle/>
        <a:p>
          <a:endParaRPr lang="ru-RU"/>
        </a:p>
      </dgm:t>
    </dgm:pt>
    <dgm:pt modelId="{43A84A3A-04CA-4708-A326-2148BF3F68A2}">
      <dgm:prSet phldrT="[Текст]"/>
      <dgm:spPr/>
      <dgm:t>
        <a:bodyPr/>
        <a:lstStyle/>
        <a:p>
          <a:r>
            <a:rPr lang="ru-RU" dirty="0" smtClean="0"/>
            <a:t>Алкогольная интоксикация </a:t>
          </a:r>
          <a:endParaRPr lang="ru-RU" dirty="0"/>
        </a:p>
      </dgm:t>
    </dgm:pt>
    <dgm:pt modelId="{A1FEEE81-41D9-4713-B018-C371E2214A70}" type="parTrans" cxnId="{8158042A-6270-44F9-AAD6-A36866A78F2F}">
      <dgm:prSet/>
      <dgm:spPr/>
      <dgm:t>
        <a:bodyPr/>
        <a:lstStyle/>
        <a:p>
          <a:endParaRPr lang="ru-RU"/>
        </a:p>
      </dgm:t>
    </dgm:pt>
    <dgm:pt modelId="{F845C136-0C0C-4228-BB59-B04DA99AF3DE}" type="sibTrans" cxnId="{8158042A-6270-44F9-AAD6-A36866A78F2F}">
      <dgm:prSet/>
      <dgm:spPr/>
      <dgm:t>
        <a:bodyPr/>
        <a:lstStyle/>
        <a:p>
          <a:endParaRPr lang="ru-RU"/>
        </a:p>
      </dgm:t>
    </dgm:pt>
    <dgm:pt modelId="{F4A09FD1-CF7B-4E45-ACDE-F597088614E8}" type="pres">
      <dgm:prSet presAssocID="{C41106A2-E3D1-419F-BC1C-CEAC5481CE25}" presName="linear" presStyleCnt="0">
        <dgm:presLayoutVars>
          <dgm:dir/>
          <dgm:resizeHandles val="exact"/>
        </dgm:presLayoutVars>
      </dgm:prSet>
      <dgm:spPr/>
      <dgm:t>
        <a:bodyPr/>
        <a:lstStyle/>
        <a:p>
          <a:endParaRPr lang="ru-RU"/>
        </a:p>
      </dgm:t>
    </dgm:pt>
    <dgm:pt modelId="{F1E8932A-6C49-4692-98F0-7C112F1E9CB1}" type="pres">
      <dgm:prSet presAssocID="{E5754E68-9202-44B1-8772-BEAA9E584D62}" presName="comp" presStyleCnt="0"/>
      <dgm:spPr/>
    </dgm:pt>
    <dgm:pt modelId="{3BD28915-BF1D-4A1F-ABA3-C610168611D7}" type="pres">
      <dgm:prSet presAssocID="{E5754E68-9202-44B1-8772-BEAA9E584D62}" presName="box" presStyleLbl="node1" presStyleIdx="0" presStyleCnt="3"/>
      <dgm:spPr/>
      <dgm:t>
        <a:bodyPr/>
        <a:lstStyle/>
        <a:p>
          <a:endParaRPr lang="ru-RU"/>
        </a:p>
      </dgm:t>
    </dgm:pt>
    <dgm:pt modelId="{D4DE5010-2B0B-4D2E-A9D3-18DA2F6D0ABB}" type="pres">
      <dgm:prSet presAssocID="{E5754E68-9202-44B1-8772-BEAA9E584D62}" presName="img" presStyleLbl="fgImgPlace1" presStyleIdx="0" presStyleCnt="3"/>
      <dgm:spPr>
        <a:blipFill rotWithShape="0">
          <a:blip xmlns:r="http://schemas.openxmlformats.org/officeDocument/2006/relationships" r:embed="rId1"/>
          <a:stretch>
            <a:fillRect/>
          </a:stretch>
        </a:blipFill>
      </dgm:spPr>
    </dgm:pt>
    <dgm:pt modelId="{0343B299-F456-4DC5-A850-93DD7A6E1FDC}" type="pres">
      <dgm:prSet presAssocID="{E5754E68-9202-44B1-8772-BEAA9E584D62}" presName="text" presStyleLbl="node1" presStyleIdx="0" presStyleCnt="3">
        <dgm:presLayoutVars>
          <dgm:bulletEnabled val="1"/>
        </dgm:presLayoutVars>
      </dgm:prSet>
      <dgm:spPr/>
      <dgm:t>
        <a:bodyPr/>
        <a:lstStyle/>
        <a:p>
          <a:endParaRPr lang="ru-RU"/>
        </a:p>
      </dgm:t>
    </dgm:pt>
    <dgm:pt modelId="{0870D3CF-44ED-4833-87BB-B09BCA63D464}" type="pres">
      <dgm:prSet presAssocID="{3DD257C7-EF86-4971-9D81-6A9BF421F282}" presName="spacer" presStyleCnt="0"/>
      <dgm:spPr/>
    </dgm:pt>
    <dgm:pt modelId="{2C331653-7AE5-4C89-B213-E708CEB80FC9}" type="pres">
      <dgm:prSet presAssocID="{0D4C0F3D-3980-4F01-AF08-CA3405469C02}" presName="comp" presStyleCnt="0"/>
      <dgm:spPr/>
    </dgm:pt>
    <dgm:pt modelId="{5C77B9AA-948E-42FF-8676-C660A576F4C9}" type="pres">
      <dgm:prSet presAssocID="{0D4C0F3D-3980-4F01-AF08-CA3405469C02}" presName="box" presStyleLbl="node1" presStyleIdx="1" presStyleCnt="3" custLinFactNeighborX="-139"/>
      <dgm:spPr/>
      <dgm:t>
        <a:bodyPr/>
        <a:lstStyle/>
        <a:p>
          <a:endParaRPr lang="ru-RU"/>
        </a:p>
      </dgm:t>
    </dgm:pt>
    <dgm:pt modelId="{D6028F01-8A60-46E2-9256-162592BCA41B}" type="pres">
      <dgm:prSet presAssocID="{0D4C0F3D-3980-4F01-AF08-CA3405469C02}" presName="img" presStyleLbl="fgImgPlace1" presStyleIdx="1" presStyleCnt="3"/>
      <dgm:spPr>
        <a:blipFill rotWithShape="0">
          <a:blip xmlns:r="http://schemas.openxmlformats.org/officeDocument/2006/relationships" r:embed="rId2"/>
          <a:stretch>
            <a:fillRect/>
          </a:stretch>
        </a:blipFill>
      </dgm:spPr>
    </dgm:pt>
    <dgm:pt modelId="{0B749454-7822-4350-A0EF-DE9D8677A632}" type="pres">
      <dgm:prSet presAssocID="{0D4C0F3D-3980-4F01-AF08-CA3405469C02}" presName="text" presStyleLbl="node1" presStyleIdx="1" presStyleCnt="3">
        <dgm:presLayoutVars>
          <dgm:bulletEnabled val="1"/>
        </dgm:presLayoutVars>
      </dgm:prSet>
      <dgm:spPr/>
      <dgm:t>
        <a:bodyPr/>
        <a:lstStyle/>
        <a:p>
          <a:endParaRPr lang="ru-RU"/>
        </a:p>
      </dgm:t>
    </dgm:pt>
    <dgm:pt modelId="{474C8521-0509-40E3-91FF-6EF6FABE4C5F}" type="pres">
      <dgm:prSet presAssocID="{48D1B1AC-C933-4E4E-A4C8-3C2267DAD9B5}" presName="spacer" presStyleCnt="0"/>
      <dgm:spPr/>
    </dgm:pt>
    <dgm:pt modelId="{44D257F6-F9A1-4961-8BE0-A4728BA82107}" type="pres">
      <dgm:prSet presAssocID="{43A84A3A-04CA-4708-A326-2148BF3F68A2}" presName="comp" presStyleCnt="0"/>
      <dgm:spPr/>
    </dgm:pt>
    <dgm:pt modelId="{CFD36A41-1DD4-4DA4-98B4-6995EE3DD6CC}" type="pres">
      <dgm:prSet presAssocID="{43A84A3A-04CA-4708-A326-2148BF3F68A2}" presName="box" presStyleLbl="node1" presStyleIdx="2" presStyleCnt="3" custLinFactNeighborX="-682" custLinFactNeighborY="11907"/>
      <dgm:spPr/>
      <dgm:t>
        <a:bodyPr/>
        <a:lstStyle/>
        <a:p>
          <a:endParaRPr lang="ru-RU"/>
        </a:p>
      </dgm:t>
    </dgm:pt>
    <dgm:pt modelId="{8E2E9678-D0ED-449D-AD29-4C72BA9C0D23}" type="pres">
      <dgm:prSet presAssocID="{43A84A3A-04CA-4708-A326-2148BF3F68A2}" presName="img" presStyleLbl="fgImgPlace1" presStyleIdx="2" presStyleCnt="3"/>
      <dgm:spPr>
        <a:blipFill rotWithShape="0">
          <a:blip xmlns:r="http://schemas.openxmlformats.org/officeDocument/2006/relationships" r:embed="rId3"/>
          <a:stretch>
            <a:fillRect/>
          </a:stretch>
        </a:blipFill>
      </dgm:spPr>
      <dgm:t>
        <a:bodyPr/>
        <a:lstStyle/>
        <a:p>
          <a:endParaRPr lang="ru-RU"/>
        </a:p>
      </dgm:t>
    </dgm:pt>
    <dgm:pt modelId="{F7131DD0-EAB4-462A-B134-5EC12CA5FDFA}" type="pres">
      <dgm:prSet presAssocID="{43A84A3A-04CA-4708-A326-2148BF3F68A2}" presName="text" presStyleLbl="node1" presStyleIdx="2" presStyleCnt="3">
        <dgm:presLayoutVars>
          <dgm:bulletEnabled val="1"/>
        </dgm:presLayoutVars>
      </dgm:prSet>
      <dgm:spPr/>
      <dgm:t>
        <a:bodyPr/>
        <a:lstStyle/>
        <a:p>
          <a:endParaRPr lang="ru-RU"/>
        </a:p>
      </dgm:t>
    </dgm:pt>
  </dgm:ptLst>
  <dgm:cxnLst>
    <dgm:cxn modelId="{F96A3561-D4BD-448A-A25D-D452377CEA43}" type="presOf" srcId="{43A84A3A-04CA-4708-A326-2148BF3F68A2}" destId="{CFD36A41-1DD4-4DA4-98B4-6995EE3DD6CC}" srcOrd="0" destOrd="0" presId="urn:microsoft.com/office/officeart/2005/8/layout/vList4"/>
    <dgm:cxn modelId="{31806AAF-0032-4D94-8B0E-BD996E957DD2}" srcId="{C41106A2-E3D1-419F-BC1C-CEAC5481CE25}" destId="{0D4C0F3D-3980-4F01-AF08-CA3405469C02}" srcOrd="1" destOrd="0" parTransId="{CBD30BDE-2323-4955-8A4F-8D9BC7ECD209}" sibTransId="{48D1B1AC-C933-4E4E-A4C8-3C2267DAD9B5}"/>
    <dgm:cxn modelId="{F31E0818-BE9D-4C16-B481-79DE5B48474B}" type="presOf" srcId="{0D4C0F3D-3980-4F01-AF08-CA3405469C02}" destId="{0B749454-7822-4350-A0EF-DE9D8677A632}" srcOrd="1" destOrd="0" presId="urn:microsoft.com/office/officeart/2005/8/layout/vList4"/>
    <dgm:cxn modelId="{2DF6C97C-CB34-40A1-8417-17DB2568F282}" type="presOf" srcId="{43A84A3A-04CA-4708-A326-2148BF3F68A2}" destId="{F7131DD0-EAB4-462A-B134-5EC12CA5FDFA}" srcOrd="1" destOrd="0" presId="urn:microsoft.com/office/officeart/2005/8/layout/vList4"/>
    <dgm:cxn modelId="{16A589D6-023F-4E15-8658-46DEFF604128}" type="presOf" srcId="{E5754E68-9202-44B1-8772-BEAA9E584D62}" destId="{3BD28915-BF1D-4A1F-ABA3-C610168611D7}" srcOrd="0" destOrd="0" presId="urn:microsoft.com/office/officeart/2005/8/layout/vList4"/>
    <dgm:cxn modelId="{2994C970-8CC5-47C6-8A14-F1AC09EA9C30}" type="presOf" srcId="{E5754E68-9202-44B1-8772-BEAA9E584D62}" destId="{0343B299-F456-4DC5-A850-93DD7A6E1FDC}" srcOrd="1" destOrd="0" presId="urn:microsoft.com/office/officeart/2005/8/layout/vList4"/>
    <dgm:cxn modelId="{C5BF8ADE-2E34-43C8-9E86-503FF1256785}" type="presOf" srcId="{0D4C0F3D-3980-4F01-AF08-CA3405469C02}" destId="{5C77B9AA-948E-42FF-8676-C660A576F4C9}" srcOrd="0" destOrd="0" presId="urn:microsoft.com/office/officeart/2005/8/layout/vList4"/>
    <dgm:cxn modelId="{BF6B5B56-892B-4C63-8178-E84C6ACCD446}" type="presOf" srcId="{C41106A2-E3D1-419F-BC1C-CEAC5481CE25}" destId="{F4A09FD1-CF7B-4E45-ACDE-F597088614E8}" srcOrd="0" destOrd="0" presId="urn:microsoft.com/office/officeart/2005/8/layout/vList4"/>
    <dgm:cxn modelId="{F45AA9F3-33DD-4714-85D1-67D3552A5B40}" srcId="{C41106A2-E3D1-419F-BC1C-CEAC5481CE25}" destId="{E5754E68-9202-44B1-8772-BEAA9E584D62}" srcOrd="0" destOrd="0" parTransId="{260C8029-5205-46EB-9639-7F51CAEF3F2E}" sibTransId="{3DD257C7-EF86-4971-9D81-6A9BF421F282}"/>
    <dgm:cxn modelId="{8158042A-6270-44F9-AAD6-A36866A78F2F}" srcId="{C41106A2-E3D1-419F-BC1C-CEAC5481CE25}" destId="{43A84A3A-04CA-4708-A326-2148BF3F68A2}" srcOrd="2" destOrd="0" parTransId="{A1FEEE81-41D9-4713-B018-C371E2214A70}" sibTransId="{F845C136-0C0C-4228-BB59-B04DA99AF3DE}"/>
    <dgm:cxn modelId="{BF2AC525-D79B-4060-9A38-F1616F02D748}" type="presParOf" srcId="{F4A09FD1-CF7B-4E45-ACDE-F597088614E8}" destId="{F1E8932A-6C49-4692-98F0-7C112F1E9CB1}" srcOrd="0" destOrd="0" presId="urn:microsoft.com/office/officeart/2005/8/layout/vList4"/>
    <dgm:cxn modelId="{FCAF509C-4088-4980-9D44-2A8AFC128737}" type="presParOf" srcId="{F1E8932A-6C49-4692-98F0-7C112F1E9CB1}" destId="{3BD28915-BF1D-4A1F-ABA3-C610168611D7}" srcOrd="0" destOrd="0" presId="urn:microsoft.com/office/officeart/2005/8/layout/vList4"/>
    <dgm:cxn modelId="{02DE5AE9-E587-4AF6-BC94-0DB7C32A2736}" type="presParOf" srcId="{F1E8932A-6C49-4692-98F0-7C112F1E9CB1}" destId="{D4DE5010-2B0B-4D2E-A9D3-18DA2F6D0ABB}" srcOrd="1" destOrd="0" presId="urn:microsoft.com/office/officeart/2005/8/layout/vList4"/>
    <dgm:cxn modelId="{B60D4301-F06F-4DFA-8400-4D31967D7BF0}" type="presParOf" srcId="{F1E8932A-6C49-4692-98F0-7C112F1E9CB1}" destId="{0343B299-F456-4DC5-A850-93DD7A6E1FDC}" srcOrd="2" destOrd="0" presId="urn:microsoft.com/office/officeart/2005/8/layout/vList4"/>
    <dgm:cxn modelId="{BBD40892-2C69-4591-81EF-A17AA36D9969}" type="presParOf" srcId="{F4A09FD1-CF7B-4E45-ACDE-F597088614E8}" destId="{0870D3CF-44ED-4833-87BB-B09BCA63D464}" srcOrd="1" destOrd="0" presId="urn:microsoft.com/office/officeart/2005/8/layout/vList4"/>
    <dgm:cxn modelId="{96FD609F-8D6F-4C0D-8707-9FF45BC97EBF}" type="presParOf" srcId="{F4A09FD1-CF7B-4E45-ACDE-F597088614E8}" destId="{2C331653-7AE5-4C89-B213-E708CEB80FC9}" srcOrd="2" destOrd="0" presId="urn:microsoft.com/office/officeart/2005/8/layout/vList4"/>
    <dgm:cxn modelId="{2D432420-9D93-466D-9FFD-A02874867AA2}" type="presParOf" srcId="{2C331653-7AE5-4C89-B213-E708CEB80FC9}" destId="{5C77B9AA-948E-42FF-8676-C660A576F4C9}" srcOrd="0" destOrd="0" presId="urn:microsoft.com/office/officeart/2005/8/layout/vList4"/>
    <dgm:cxn modelId="{CA6336EE-0E76-4EE9-9297-B2180DA57C5E}" type="presParOf" srcId="{2C331653-7AE5-4C89-B213-E708CEB80FC9}" destId="{D6028F01-8A60-46E2-9256-162592BCA41B}" srcOrd="1" destOrd="0" presId="urn:microsoft.com/office/officeart/2005/8/layout/vList4"/>
    <dgm:cxn modelId="{45C14C6F-A6C9-4F06-94ED-CCBF0C1F37DF}" type="presParOf" srcId="{2C331653-7AE5-4C89-B213-E708CEB80FC9}" destId="{0B749454-7822-4350-A0EF-DE9D8677A632}" srcOrd="2" destOrd="0" presId="urn:microsoft.com/office/officeart/2005/8/layout/vList4"/>
    <dgm:cxn modelId="{DF501DA6-6078-4168-9D8F-E1F8AFE5F0EC}" type="presParOf" srcId="{F4A09FD1-CF7B-4E45-ACDE-F597088614E8}" destId="{474C8521-0509-40E3-91FF-6EF6FABE4C5F}" srcOrd="3" destOrd="0" presId="urn:microsoft.com/office/officeart/2005/8/layout/vList4"/>
    <dgm:cxn modelId="{F3826AC5-9C0C-4E23-9870-2AC8CE19C3BC}" type="presParOf" srcId="{F4A09FD1-CF7B-4E45-ACDE-F597088614E8}" destId="{44D257F6-F9A1-4961-8BE0-A4728BA82107}" srcOrd="4" destOrd="0" presId="urn:microsoft.com/office/officeart/2005/8/layout/vList4"/>
    <dgm:cxn modelId="{81A3AC30-98F2-4A6C-95BF-830D32B069EE}" type="presParOf" srcId="{44D257F6-F9A1-4961-8BE0-A4728BA82107}" destId="{CFD36A41-1DD4-4DA4-98B4-6995EE3DD6CC}" srcOrd="0" destOrd="0" presId="urn:microsoft.com/office/officeart/2005/8/layout/vList4"/>
    <dgm:cxn modelId="{FE77C0A4-019E-4A81-BC11-1937060AB12F}" type="presParOf" srcId="{44D257F6-F9A1-4961-8BE0-A4728BA82107}" destId="{8E2E9678-D0ED-449D-AD29-4C72BA9C0D23}" srcOrd="1" destOrd="0" presId="urn:microsoft.com/office/officeart/2005/8/layout/vList4"/>
    <dgm:cxn modelId="{266CD734-BE4E-485E-B187-920CC7E3B6CD}" type="presParOf" srcId="{44D257F6-F9A1-4961-8BE0-A4728BA82107}" destId="{F7131DD0-EAB4-462A-B134-5EC12CA5FDFA}" srcOrd="2" destOrd="0" presId="urn:microsoft.com/office/officeart/2005/8/layout/vList4"/>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04DAB2-4F24-40F9-B49E-E819F8A3FFF7}">
      <dsp:nvSpPr>
        <dsp:cNvPr id="0" name=""/>
        <dsp:cNvSpPr/>
      </dsp:nvSpPr>
      <dsp:spPr>
        <a:xfrm>
          <a:off x="0" y="0"/>
          <a:ext cx="5454588" cy="108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dirty="0" smtClean="0"/>
            <a:t>Отравления</a:t>
          </a:r>
          <a:endParaRPr lang="ru-RU" sz="2700" kern="1200" dirty="0"/>
        </a:p>
      </dsp:txBody>
      <dsp:txXfrm>
        <a:off x="1199005" y="0"/>
        <a:ext cx="4255583" cy="1080880"/>
      </dsp:txXfrm>
    </dsp:sp>
    <dsp:sp modelId="{F227F5AC-36B7-4661-B4DB-E8472E4D9A39}">
      <dsp:nvSpPr>
        <dsp:cNvPr id="0" name=""/>
        <dsp:cNvSpPr/>
      </dsp:nvSpPr>
      <dsp:spPr>
        <a:xfrm>
          <a:off x="158155" y="108088"/>
          <a:ext cx="990782" cy="864704"/>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5A03DA-BA14-44AB-A614-589EE9A1D723}">
      <dsp:nvSpPr>
        <dsp:cNvPr id="0" name=""/>
        <dsp:cNvSpPr/>
      </dsp:nvSpPr>
      <dsp:spPr>
        <a:xfrm>
          <a:off x="0" y="1188968"/>
          <a:ext cx="5454588" cy="108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dirty="0" smtClean="0"/>
            <a:t>Кишечная инфекция</a:t>
          </a:r>
          <a:endParaRPr lang="ru-RU" sz="2700" kern="1200" dirty="0"/>
        </a:p>
      </dsp:txBody>
      <dsp:txXfrm>
        <a:off x="1199005" y="1188968"/>
        <a:ext cx="4255583" cy="1080880"/>
      </dsp:txXfrm>
    </dsp:sp>
    <dsp:sp modelId="{FDCB6A0E-3179-400B-A0CE-27FFC60A07E8}">
      <dsp:nvSpPr>
        <dsp:cNvPr id="0" name=""/>
        <dsp:cNvSpPr/>
      </dsp:nvSpPr>
      <dsp:spPr>
        <a:xfrm>
          <a:off x="108088" y="1237837"/>
          <a:ext cx="1090917" cy="983142"/>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5A910-4093-4D9F-989E-2F4B482ED0DE}">
      <dsp:nvSpPr>
        <dsp:cNvPr id="0" name=""/>
        <dsp:cNvSpPr/>
      </dsp:nvSpPr>
      <dsp:spPr>
        <a:xfrm>
          <a:off x="0" y="2377936"/>
          <a:ext cx="5454588" cy="108088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ru-RU" sz="2700" kern="1200" dirty="0" smtClean="0"/>
            <a:t>Пищевая и лекарственная аллергия</a:t>
          </a:r>
          <a:endParaRPr lang="ru-RU" sz="2700" kern="1200" dirty="0"/>
        </a:p>
      </dsp:txBody>
      <dsp:txXfrm>
        <a:off x="1199005" y="2377936"/>
        <a:ext cx="4255583" cy="1080880"/>
      </dsp:txXfrm>
    </dsp:sp>
    <dsp:sp modelId="{52D6772A-1FE6-415D-AEEB-3990064AA753}">
      <dsp:nvSpPr>
        <dsp:cNvPr id="0" name=""/>
        <dsp:cNvSpPr/>
      </dsp:nvSpPr>
      <dsp:spPr>
        <a:xfrm>
          <a:off x="108088" y="2486024"/>
          <a:ext cx="1090917" cy="864704"/>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D28915-BF1D-4A1F-ABA3-C610168611D7}">
      <dsp:nvSpPr>
        <dsp:cNvPr id="0" name=""/>
        <dsp:cNvSpPr/>
      </dsp:nvSpPr>
      <dsp:spPr>
        <a:xfrm>
          <a:off x="0" y="0"/>
          <a:ext cx="5830956" cy="10684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ru-RU" sz="3100" kern="1200" dirty="0" smtClean="0"/>
            <a:t>Хроническая почечная недостаточность </a:t>
          </a:r>
          <a:endParaRPr lang="ru-RU" sz="3100" kern="1200" dirty="0"/>
        </a:p>
      </dsp:txBody>
      <dsp:txXfrm>
        <a:off x="1273036" y="0"/>
        <a:ext cx="4557920" cy="1068454"/>
      </dsp:txXfrm>
    </dsp:sp>
    <dsp:sp modelId="{D4DE5010-2B0B-4D2E-A9D3-18DA2F6D0ABB}">
      <dsp:nvSpPr>
        <dsp:cNvPr id="0" name=""/>
        <dsp:cNvSpPr/>
      </dsp:nvSpPr>
      <dsp:spPr>
        <a:xfrm>
          <a:off x="106845" y="106845"/>
          <a:ext cx="1166191" cy="854763"/>
        </a:xfrm>
        <a:prstGeom prst="roundRect">
          <a:avLst>
            <a:gd name="adj" fmla="val 10000"/>
          </a:avLst>
        </a:prstGeom>
        <a:blipFill rotWithShape="0">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77B9AA-948E-42FF-8676-C660A576F4C9}">
      <dsp:nvSpPr>
        <dsp:cNvPr id="0" name=""/>
        <dsp:cNvSpPr/>
      </dsp:nvSpPr>
      <dsp:spPr>
        <a:xfrm>
          <a:off x="0" y="1175299"/>
          <a:ext cx="5830956" cy="10684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ru-RU" sz="3100" b="1" kern="1200" dirty="0" smtClean="0"/>
            <a:t>Токсикоз беременных</a:t>
          </a:r>
          <a:endParaRPr lang="ru-RU" sz="3100" b="1" kern="1200" dirty="0"/>
        </a:p>
      </dsp:txBody>
      <dsp:txXfrm>
        <a:off x="1273036" y="1175299"/>
        <a:ext cx="4557920" cy="1068454"/>
      </dsp:txXfrm>
    </dsp:sp>
    <dsp:sp modelId="{D6028F01-8A60-46E2-9256-162592BCA41B}">
      <dsp:nvSpPr>
        <dsp:cNvPr id="0" name=""/>
        <dsp:cNvSpPr/>
      </dsp:nvSpPr>
      <dsp:spPr>
        <a:xfrm>
          <a:off x="106845" y="1282144"/>
          <a:ext cx="1166191" cy="854763"/>
        </a:xfrm>
        <a:prstGeom prst="roundRect">
          <a:avLst>
            <a:gd name="adj" fmla="val 10000"/>
          </a:avLst>
        </a:prstGeom>
        <a:blipFill rotWithShape="0">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D36A41-1DD4-4DA4-98B4-6995EE3DD6CC}">
      <dsp:nvSpPr>
        <dsp:cNvPr id="0" name=""/>
        <dsp:cNvSpPr/>
      </dsp:nvSpPr>
      <dsp:spPr>
        <a:xfrm>
          <a:off x="0" y="2350598"/>
          <a:ext cx="5830956" cy="10684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ru-RU" sz="3100" kern="1200" dirty="0" smtClean="0"/>
            <a:t>Алкогольная интоксикация </a:t>
          </a:r>
          <a:endParaRPr lang="ru-RU" sz="3100" kern="1200" dirty="0"/>
        </a:p>
      </dsp:txBody>
      <dsp:txXfrm>
        <a:off x="1273036" y="2350598"/>
        <a:ext cx="4557920" cy="1068454"/>
      </dsp:txXfrm>
    </dsp:sp>
    <dsp:sp modelId="{8E2E9678-D0ED-449D-AD29-4C72BA9C0D23}">
      <dsp:nvSpPr>
        <dsp:cNvPr id="0" name=""/>
        <dsp:cNvSpPr/>
      </dsp:nvSpPr>
      <dsp:spPr>
        <a:xfrm>
          <a:off x="106845" y="2457444"/>
          <a:ext cx="1166191" cy="854763"/>
        </a:xfrm>
        <a:prstGeom prst="roundRect">
          <a:avLst>
            <a:gd name="adj" fmla="val 10000"/>
          </a:avLst>
        </a:prstGeom>
        <a:blipFill rotWithShape="0">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jpeg"/></Relationships>
</file>

<file path=ppt/drawings/drawing1.xml><?xml version="1.0" encoding="utf-8"?>
<c:userShapes xmlns:c="http://schemas.openxmlformats.org/drawingml/2006/chart">
  <cdr:relSizeAnchor xmlns:cdr="http://schemas.openxmlformats.org/drawingml/2006/chartDrawing">
    <cdr:from>
      <cdr:x>0.73364</cdr:x>
      <cdr:y>0.18301</cdr:y>
    </cdr:from>
    <cdr:to>
      <cdr:x>1</cdr:x>
      <cdr:y>0.71024</cdr:y>
    </cdr:to>
    <cdr:pic>
      <cdr:nvPicPr>
        <cdr:cNvPr id="2" name="Рисунок 1" descr="IMG-7724.JPG"/>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8225129" y="1001865"/>
          <a:ext cx="2986209" cy="2886323"/>
        </a:xfrm>
        <a:prstGeom xmlns:a="http://schemas.openxmlformats.org/drawingml/2006/main" prst="rect">
          <a:avLst/>
        </a:prstGeom>
        <a:ln xmlns:a="http://schemas.openxmlformats.org/drawingml/2006/main">
          <a:noFill/>
        </a:ln>
        <a:effectLst xmlns:a="http://schemas.openxmlformats.org/drawingml/2006/main">
          <a:softEdge rad="112500"/>
        </a:effec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08A829-5C44-4F56-85FD-93D7C3A5F580}" type="datetimeFigureOut">
              <a:rPr lang="ru-RU" smtClean="0"/>
              <a:pPr/>
              <a:t>13.04.2024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5A26E-DFF1-497E-A217-9622BF198E1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4EC008-DAB2-4355-9E38-C69627109B0F}" type="slidenum">
              <a:rPr lang="ru-RU" smtClean="0"/>
              <a:pPr/>
              <a:t>2</a:t>
            </a:fld>
            <a:endParaRPr lang="ru-RU" dirty="0"/>
          </a:p>
        </p:txBody>
      </p:sp>
    </p:spTree>
    <p:extLst>
      <p:ext uri="{BB962C8B-B14F-4D97-AF65-F5344CB8AC3E}">
        <p14:creationId xmlns="" xmlns:p14="http://schemas.microsoft.com/office/powerpoint/2010/main" val="353195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4EC008-DAB2-4355-9E38-C69627109B0F}" type="slidenum">
              <a:rPr lang="ru-RU" smtClean="0"/>
              <a:pPr/>
              <a:t>4</a:t>
            </a:fld>
            <a:endParaRPr lang="ru-RU" dirty="0"/>
          </a:p>
        </p:txBody>
      </p:sp>
    </p:spTree>
    <p:extLst>
      <p:ext uri="{BB962C8B-B14F-4D97-AF65-F5344CB8AC3E}">
        <p14:creationId xmlns="" xmlns:p14="http://schemas.microsoft.com/office/powerpoint/2010/main" val="575974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E4EC008-DAB2-4355-9E38-C69627109B0F}" type="slidenum">
              <a:rPr lang="ru-RU" smtClean="0"/>
              <a:pPr/>
              <a:t>7</a:t>
            </a:fld>
            <a:endParaRPr lang="ru-RU" dirty="0"/>
          </a:p>
        </p:txBody>
      </p:sp>
    </p:spTree>
    <p:extLst>
      <p:ext uri="{BB962C8B-B14F-4D97-AF65-F5344CB8AC3E}">
        <p14:creationId xmlns="" xmlns:p14="http://schemas.microsoft.com/office/powerpoint/2010/main" val="3185637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ru-RU"/>
              <a:t>Образец заголовка</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ru-RU"/>
              <a:t>Образец заголовка</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ru-RU"/>
              <a:t>Образец заголовка</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ru-RU"/>
              <a:t>Образец заголовка</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ru-RU"/>
              <a:t>Образец заголовка</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ru-RU"/>
              <a:t>Образец заголовка</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Content Placeholder 3"/>
          <p:cNvSpPr>
            <a:spLocks noGrp="1"/>
          </p:cNvSpPr>
          <p:nvPr>
            <p:ph sz="quarter" idx="13"/>
          </p:nvPr>
        </p:nvSpPr>
        <p:spPr>
          <a:xfrm>
            <a:off x="913774" y="3051012"/>
            <a:ext cx="5106027"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3" name="Content Placeholder 5"/>
          <p:cNvSpPr>
            <a:spLocks noGrp="1"/>
          </p:cNvSpPr>
          <p:nvPr>
            <p:ph sz="quarter" idx="14"/>
          </p:nvPr>
        </p:nvSpPr>
        <p:spPr>
          <a:xfrm>
            <a:off x="6172200" y="3051012"/>
            <a:ext cx="5105401" cy="2740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ru-RU"/>
              <a:t>Образец заголовка</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pPr/>
              <a:t>4/13/2024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xmlns=""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4/13/2024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s://www.polisorb.com/ru/instrukcij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21.jpe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20.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5.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Прямоугольник 7"/>
          <p:cNvSpPr>
            <a:spLocks noChangeArrowheads="1"/>
          </p:cNvSpPr>
          <p:nvPr/>
        </p:nvSpPr>
        <p:spPr bwMode="auto">
          <a:xfrm>
            <a:off x="6286502" y="2857496"/>
            <a:ext cx="4762487" cy="523220"/>
          </a:xfrm>
          <a:prstGeom prst="rect">
            <a:avLst/>
          </a:prstGeom>
          <a:noFill/>
          <a:ln w="9525">
            <a:noFill/>
            <a:miter lim="800000"/>
            <a:headEnd/>
            <a:tailEnd/>
          </a:ln>
        </p:spPr>
        <p:txBody>
          <a:bodyPr wrap="square">
            <a:spAutoFit/>
          </a:bodyPr>
          <a:lstStyle/>
          <a:p>
            <a:endParaRPr lang="ru-RU" sz="2800" dirty="0">
              <a:latin typeface="Tahoma" pitchFamily="34" charset="0"/>
            </a:endParaRPr>
          </a:p>
        </p:txBody>
      </p:sp>
      <p:sp>
        <p:nvSpPr>
          <p:cNvPr id="2056" name="Заголовок 1"/>
          <p:cNvSpPr>
            <a:spLocks noGrp="1"/>
          </p:cNvSpPr>
          <p:nvPr>
            <p:ph type="ctrTitle"/>
          </p:nvPr>
        </p:nvSpPr>
        <p:spPr>
          <a:xfrm>
            <a:off x="1763486" y="2144485"/>
            <a:ext cx="8885022" cy="1251857"/>
          </a:xfrm>
        </p:spPr>
        <p:txBody>
          <a:bodyPr anchor="t">
            <a:normAutofit fontScale="90000"/>
          </a:bodyPr>
          <a:lstStyle/>
          <a:p>
            <a:r>
              <a:rPr lang="ru-RU" sz="9800" b="1" dirty="0" err="1" smtClean="0">
                <a:solidFill>
                  <a:srgbClr val="5F4A86"/>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СОРБеФит</a:t>
            </a:r>
            <a:r>
              <a:rPr lang="ru-RU" sz="4800" b="1" dirty="0" smtClean="0">
                <a:solidFill>
                  <a:srgbClr val="5F4A86"/>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ru-RU" sz="4800" b="1" dirty="0" smtClean="0">
                <a:solidFill>
                  <a:srgbClr val="5F4A86"/>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r>
              <a:rPr lang="ru-RU" sz="48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
            </a:r>
            <a:br>
              <a:rPr lang="ru-RU" sz="48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br>
            <a:endParaRPr lang="ru-RU" sz="4800" b="1" dirty="0"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pic>
        <p:nvPicPr>
          <p:cNvPr id="10" name="Рисунок 9" descr="IMG-7724.JPG"/>
          <p:cNvPicPr>
            <a:picLocks noChangeAspect="1"/>
          </p:cNvPicPr>
          <p:nvPr/>
        </p:nvPicPr>
        <p:blipFill>
          <a:blip r:embed="rId2" cstate="print"/>
          <a:stretch>
            <a:fillRect/>
          </a:stretch>
        </p:blipFill>
        <p:spPr>
          <a:xfrm>
            <a:off x="8477396" y="4053498"/>
            <a:ext cx="3220572" cy="2804502"/>
          </a:xfrm>
          <a:prstGeom prst="rect">
            <a:avLst/>
          </a:prstGeom>
          <a:ln>
            <a:noFill/>
          </a:ln>
          <a:effectLst>
            <a:softEdge rad="112500"/>
          </a:effectLst>
        </p:spPr>
      </p:pic>
      <p:pic>
        <p:nvPicPr>
          <p:cNvPr id="5" name="Рисунок 4"/>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extLst>
      <p:ext uri="{BB962C8B-B14F-4D97-AF65-F5344CB8AC3E}">
        <p14:creationId xmlns="" xmlns:p14="http://schemas.microsoft.com/office/powerpoint/2010/main" val="205206581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rin1b.png"/>
          <p:cNvPicPr>
            <a:picLocks noGrp="1" noChangeAspect="1"/>
          </p:cNvPicPr>
          <p:nvPr>
            <p:ph idx="4294967295"/>
          </p:nvPr>
        </p:nvPicPr>
        <p:blipFill>
          <a:blip r:embed="rId2" cstate="print"/>
          <a:stretch>
            <a:fillRect/>
          </a:stretch>
        </p:blipFill>
        <p:spPr>
          <a:xfrm>
            <a:off x="679792" y="951328"/>
            <a:ext cx="3256103" cy="3302619"/>
          </a:xfrm>
          <a:prstGeom prst="rect">
            <a:avLst/>
          </a:prstGeom>
        </p:spPr>
      </p:pic>
      <p:pic>
        <p:nvPicPr>
          <p:cNvPr id="5" name="Рисунок 4" descr="prin2b.jpg"/>
          <p:cNvPicPr>
            <a:picLocks noChangeAspect="1"/>
          </p:cNvPicPr>
          <p:nvPr/>
        </p:nvPicPr>
        <p:blipFill>
          <a:blip r:embed="rId3" cstate="print"/>
          <a:stretch>
            <a:fillRect/>
          </a:stretch>
        </p:blipFill>
        <p:spPr>
          <a:xfrm>
            <a:off x="4406237" y="1034830"/>
            <a:ext cx="3134582" cy="3179362"/>
          </a:xfrm>
          <a:prstGeom prst="rect">
            <a:avLst/>
          </a:prstGeom>
        </p:spPr>
      </p:pic>
      <p:pic>
        <p:nvPicPr>
          <p:cNvPr id="6" name="Рисунок 5" descr="prin3b.png"/>
          <p:cNvPicPr>
            <a:picLocks noChangeAspect="1"/>
          </p:cNvPicPr>
          <p:nvPr/>
        </p:nvPicPr>
        <p:blipFill>
          <a:blip r:embed="rId4" cstate="print"/>
          <a:stretch>
            <a:fillRect/>
          </a:stretch>
        </p:blipFill>
        <p:spPr>
          <a:xfrm>
            <a:off x="7903703" y="976794"/>
            <a:ext cx="3069704" cy="3181737"/>
          </a:xfrm>
          <a:prstGeom prst="rect">
            <a:avLst/>
          </a:prstGeom>
        </p:spPr>
      </p:pic>
      <p:sp>
        <p:nvSpPr>
          <p:cNvPr id="7" name="TextBox 6"/>
          <p:cNvSpPr txBox="1"/>
          <p:nvPr/>
        </p:nvSpPr>
        <p:spPr>
          <a:xfrm>
            <a:off x="842838" y="4365171"/>
            <a:ext cx="2981740" cy="2233285"/>
          </a:xfrm>
          <a:prstGeom prst="rect">
            <a:avLst/>
          </a:prstGeom>
          <a:noFill/>
        </p:spPr>
        <p:txBody>
          <a:bodyPr wrap="square" rtlCol="0">
            <a:spAutoFit/>
          </a:bodyPr>
          <a:lstStyle/>
          <a:p>
            <a:pPr algn="ctr"/>
            <a:r>
              <a:rPr lang="ru-RU" sz="2000" b="1" dirty="0" smtClean="0">
                <a:solidFill>
                  <a:srgbClr val="002060"/>
                </a:solidFill>
              </a:rPr>
              <a:t>Болезнетворные бактерии, аллергены и токсины попадают в организм и провоцируют развитие заболеваний.</a:t>
            </a:r>
            <a:endParaRPr lang="ru-RU" sz="2000" b="1" dirty="0">
              <a:solidFill>
                <a:srgbClr val="002060"/>
              </a:solidFill>
            </a:endParaRPr>
          </a:p>
        </p:txBody>
      </p:sp>
      <p:sp>
        <p:nvSpPr>
          <p:cNvPr id="8" name="TextBox 7"/>
          <p:cNvSpPr txBox="1"/>
          <p:nvPr/>
        </p:nvSpPr>
        <p:spPr>
          <a:xfrm>
            <a:off x="4317557" y="4423746"/>
            <a:ext cx="3433072" cy="2031325"/>
          </a:xfrm>
          <a:prstGeom prst="rect">
            <a:avLst/>
          </a:prstGeom>
          <a:noFill/>
        </p:spPr>
        <p:txBody>
          <a:bodyPr wrap="square" rtlCol="0">
            <a:spAutoFit/>
          </a:bodyPr>
          <a:lstStyle/>
          <a:p>
            <a:pPr algn="ctr"/>
            <a:r>
              <a:rPr lang="ru-RU" b="1" dirty="0" err="1" smtClean="0">
                <a:solidFill>
                  <a:srgbClr val="002060"/>
                </a:solidFill>
              </a:rPr>
              <a:t>СорбеФит</a:t>
            </a:r>
            <a:r>
              <a:rPr lang="ru-RU" b="1" dirty="0" smtClean="0">
                <a:solidFill>
                  <a:srgbClr val="002060"/>
                </a:solidFill>
              </a:rPr>
              <a:t>  мягко обволакивает, нейтрализует и выводит вредные вещества разного размера, что позволяет справляться с различными отравлениями и аллергией.</a:t>
            </a:r>
            <a:endParaRPr lang="ru-RU" b="1" dirty="0">
              <a:solidFill>
                <a:srgbClr val="002060"/>
              </a:solidFill>
            </a:endParaRPr>
          </a:p>
        </p:txBody>
      </p:sp>
      <p:sp>
        <p:nvSpPr>
          <p:cNvPr id="9" name="TextBox 8"/>
          <p:cNvSpPr txBox="1"/>
          <p:nvPr/>
        </p:nvSpPr>
        <p:spPr>
          <a:xfrm>
            <a:off x="8158038" y="4212771"/>
            <a:ext cx="3652962" cy="1938992"/>
          </a:xfrm>
          <a:prstGeom prst="rect">
            <a:avLst/>
          </a:prstGeom>
          <a:noFill/>
        </p:spPr>
        <p:txBody>
          <a:bodyPr wrap="square" rtlCol="0">
            <a:spAutoFit/>
          </a:bodyPr>
          <a:lstStyle/>
          <a:p>
            <a:pPr algn="ctr"/>
            <a:r>
              <a:rPr lang="ru-RU" sz="2000" b="1" dirty="0" err="1" smtClean="0">
                <a:solidFill>
                  <a:srgbClr val="002060"/>
                </a:solidFill>
              </a:rPr>
              <a:t>СорбеФит</a:t>
            </a:r>
            <a:r>
              <a:rPr lang="ru-RU" sz="2000" b="1" dirty="0" smtClean="0">
                <a:solidFill>
                  <a:srgbClr val="002060"/>
                </a:solidFill>
              </a:rPr>
              <a:t> нормализует микрофлору кишечника и без остатка выводится вместе с вредными веществами из организма естественным путём.</a:t>
            </a:r>
            <a:endParaRPr lang="ru-RU" sz="2000" b="1" dirty="0">
              <a:solidFill>
                <a:srgbClr val="002060"/>
              </a:solidFill>
            </a:endParaRPr>
          </a:p>
        </p:txBody>
      </p:sp>
      <p:sp>
        <p:nvSpPr>
          <p:cNvPr id="10" name="TextBox 9"/>
          <p:cNvSpPr txBox="1"/>
          <p:nvPr/>
        </p:nvSpPr>
        <p:spPr>
          <a:xfrm>
            <a:off x="4230093" y="174928"/>
            <a:ext cx="3939861" cy="646331"/>
          </a:xfrm>
          <a:prstGeom prst="rect">
            <a:avLst/>
          </a:prstGeom>
          <a:noFill/>
        </p:spPr>
        <p:txBody>
          <a:bodyPr wrap="none" rtlCol="0">
            <a:spAutoFit/>
          </a:bodyPr>
          <a:lstStyle/>
          <a:p>
            <a:r>
              <a:rPr lang="ru-RU" sz="3600" b="1" dirty="0" smtClean="0">
                <a:solidFill>
                  <a:srgbClr val="002060"/>
                </a:solidFill>
                <a:effectLst>
                  <a:outerShdw blurRad="38100" dist="38100" dir="2700000" algn="tl">
                    <a:srgbClr val="000000">
                      <a:alpha val="43137"/>
                    </a:srgbClr>
                  </a:outerShdw>
                </a:effectLst>
              </a:rPr>
              <a:t>Принцип действия</a:t>
            </a:r>
          </a:p>
        </p:txBody>
      </p:sp>
      <p:pic>
        <p:nvPicPr>
          <p:cNvPr id="11" name="Рисунок 10"/>
          <p:cNvPicPr/>
          <p:nvPr/>
        </p:nvPicPr>
        <p:blipFill>
          <a:blip r:embed="rId5"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9893300" y="6159817"/>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618517"/>
            <a:ext cx="10364451" cy="981683"/>
          </a:xfrm>
        </p:spPr>
        <p:txBody>
          <a:bodyPr>
            <a:normAutofit fontScale="90000"/>
          </a:bodyPr>
          <a:lstStyle/>
          <a:p>
            <a:pPr algn="ctr"/>
            <a:r>
              <a:rPr lang="ru-RU" sz="6700" dirty="0" err="1" smtClean="0">
                <a:solidFill>
                  <a:srgbClr val="7030A0"/>
                </a:solidFill>
                <a:effectLst>
                  <a:outerShdw blurRad="38100" dist="38100" dir="2700000" algn="tl">
                    <a:srgbClr val="000000">
                      <a:alpha val="43137"/>
                    </a:srgbClr>
                  </a:outerShdw>
                </a:effectLst>
              </a:rPr>
              <a:t>СорбеФит</a:t>
            </a:r>
            <a:r>
              <a:rPr lang="ru-RU" sz="6700" dirty="0" smtClean="0">
                <a:solidFill>
                  <a:srgbClr val="7030A0"/>
                </a:solidFill>
                <a:effectLst>
                  <a:outerShdw blurRad="38100" dist="38100" dir="2700000" algn="tl">
                    <a:srgbClr val="000000">
                      <a:alpha val="43137"/>
                    </a:srgbClr>
                  </a:outerShdw>
                </a:effectLst>
              </a:rPr>
              <a:t> при отравлении</a:t>
            </a:r>
            <a:r>
              <a:rPr lang="ru-RU" dirty="0" smtClean="0"/>
              <a:t/>
            </a:r>
            <a:br>
              <a:rPr lang="ru-RU" dirty="0" smtClean="0"/>
            </a:br>
            <a:endParaRPr lang="ru-RU" dirty="0"/>
          </a:p>
        </p:txBody>
      </p:sp>
      <p:pic>
        <p:nvPicPr>
          <p:cNvPr id="4" name="Содержимое 3" descr="6002f141b0f0069549bef99f5a635230.jpg"/>
          <p:cNvPicPr>
            <a:picLocks noGrp="1" noChangeAspect="1"/>
          </p:cNvPicPr>
          <p:nvPr>
            <p:ph idx="4294967295"/>
          </p:nvPr>
        </p:nvPicPr>
        <p:blipFill>
          <a:blip r:embed="rId2" cstate="print"/>
          <a:stretch>
            <a:fillRect/>
          </a:stretch>
        </p:blipFill>
        <p:spPr>
          <a:xfrm>
            <a:off x="8428493" y="1419495"/>
            <a:ext cx="3556000" cy="2730500"/>
          </a:xfrm>
          <a:prstGeom prst="rect">
            <a:avLst/>
          </a:prstGeom>
        </p:spPr>
      </p:pic>
      <p:sp>
        <p:nvSpPr>
          <p:cNvPr id="5" name="TextBox 4"/>
          <p:cNvSpPr txBox="1"/>
          <p:nvPr/>
        </p:nvSpPr>
        <p:spPr>
          <a:xfrm>
            <a:off x="540689" y="1447138"/>
            <a:ext cx="7503854" cy="5262979"/>
          </a:xfrm>
          <a:prstGeom prst="rect">
            <a:avLst/>
          </a:prstGeom>
          <a:noFill/>
        </p:spPr>
        <p:txBody>
          <a:bodyPr wrap="square" rtlCol="0">
            <a:spAutoFit/>
          </a:bodyPr>
          <a:lstStyle/>
          <a:p>
            <a:pPr fontAlgn="base"/>
            <a:r>
              <a:rPr lang="ru-RU" sz="2400" dirty="0" smtClean="0"/>
              <a:t>Причиной отравления обычно бывают: бактерии в пищевых продуктах и другие патогенные микробы, вызывающие острые реакции в теле человека. Признаки расстройства могут проявляться по-разному — от ощущения слабости и плохого самочувствия до рвоты и высокой температуры.</a:t>
            </a:r>
          </a:p>
          <a:p>
            <a:pPr fontAlgn="base"/>
            <a:r>
              <a:rPr lang="ru-RU" sz="2400" dirty="0" smtClean="0"/>
              <a:t>Интоксикация нередко приводит к нарушению водно-солевого баланса и более серьёзным нарушениям в работе организма, а потому важно вывести отравляющие вещества как можно скорее.</a:t>
            </a:r>
          </a:p>
          <a:p>
            <a:pPr fontAlgn="base"/>
            <a:r>
              <a:rPr lang="ru-RU" sz="2400" b="1" dirty="0" err="1" smtClean="0">
                <a:solidFill>
                  <a:srgbClr val="5F4A86"/>
                </a:solidFill>
              </a:rPr>
              <a:t>СорбеФит</a:t>
            </a:r>
            <a:r>
              <a:rPr lang="ru-RU" sz="2400" dirty="0" smtClean="0"/>
              <a:t> применяется при любых видах заболевания, ведь он борется как с причиной, так и с последствиями отравления.</a:t>
            </a:r>
            <a:endParaRPr lang="ru-RU" sz="2400" dirty="0"/>
          </a:p>
        </p:txBody>
      </p:sp>
      <p:pic>
        <p:nvPicPr>
          <p:cNvPr id="6" name="Рисунок 5" descr="IMG-7725.JPG"/>
          <p:cNvPicPr>
            <a:picLocks noChangeAspect="1"/>
          </p:cNvPicPr>
          <p:nvPr/>
        </p:nvPicPr>
        <p:blipFill>
          <a:blip r:embed="rId3" cstate="print"/>
          <a:stretch>
            <a:fillRect/>
          </a:stretch>
        </p:blipFill>
        <p:spPr>
          <a:xfrm>
            <a:off x="8825948" y="4090035"/>
            <a:ext cx="2541752" cy="2767965"/>
          </a:xfrm>
          <a:prstGeom prst="rect">
            <a:avLst/>
          </a:prstGeom>
          <a:ln>
            <a:noFill/>
          </a:ln>
          <a:effectLst>
            <a:softEdge rad="112500"/>
          </a:effectLst>
        </p:spPr>
      </p:pic>
      <p:pic>
        <p:nvPicPr>
          <p:cNvPr id="7" name="Рисунок 6"/>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71100" y="6290310"/>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74171"/>
            <a:ext cx="10364451" cy="1643743"/>
          </a:xfrm>
        </p:spPr>
        <p:txBody>
          <a:bodyPr>
            <a:normAutofit/>
          </a:bodyPr>
          <a:lstStyle/>
          <a:p>
            <a:pPr algn="ctr"/>
            <a:r>
              <a:rPr lang="ru-RU" sz="6000" dirty="0" err="1" smtClean="0">
                <a:solidFill>
                  <a:srgbClr val="7030A0"/>
                </a:solidFill>
                <a:effectLst>
                  <a:outerShdw blurRad="38100" dist="38100" dir="2700000" algn="tl">
                    <a:srgbClr val="000000">
                      <a:alpha val="43137"/>
                    </a:srgbClr>
                  </a:outerShdw>
                </a:effectLst>
              </a:rPr>
              <a:t>СорбеФит</a:t>
            </a:r>
            <a:r>
              <a:rPr lang="ru-RU" sz="6000" dirty="0" smtClean="0">
                <a:solidFill>
                  <a:srgbClr val="7030A0"/>
                </a:solidFill>
                <a:effectLst>
                  <a:outerShdw blurRad="38100" dist="38100" dir="2700000" algn="tl">
                    <a:srgbClr val="000000">
                      <a:alpha val="43137"/>
                    </a:srgbClr>
                  </a:outerShdw>
                </a:effectLst>
              </a:rPr>
              <a:t> при диарее</a:t>
            </a:r>
            <a:r>
              <a:rPr lang="ru-RU" dirty="0" smtClean="0"/>
              <a:t/>
            </a:r>
            <a:br>
              <a:rPr lang="ru-RU" dirty="0" smtClean="0"/>
            </a:br>
            <a:endParaRPr lang="ru-RU" dirty="0"/>
          </a:p>
        </p:txBody>
      </p:sp>
      <p:pic>
        <p:nvPicPr>
          <p:cNvPr id="4" name="Содержимое 3" descr="8966b3fefe6330e249f225310007cfd3.jpg"/>
          <p:cNvPicPr>
            <a:picLocks noGrp="1" noChangeAspect="1"/>
          </p:cNvPicPr>
          <p:nvPr>
            <p:ph idx="4294967295"/>
          </p:nvPr>
        </p:nvPicPr>
        <p:blipFill>
          <a:blip r:embed="rId2" cstate="print"/>
          <a:stretch>
            <a:fillRect/>
          </a:stretch>
        </p:blipFill>
        <p:spPr>
          <a:xfrm>
            <a:off x="8601351" y="1203373"/>
            <a:ext cx="3003550" cy="2908300"/>
          </a:xfrm>
          <a:prstGeom prst="rect">
            <a:avLst/>
          </a:prstGeom>
        </p:spPr>
      </p:pic>
      <p:sp>
        <p:nvSpPr>
          <p:cNvPr id="5" name="TextBox 4"/>
          <p:cNvSpPr txBox="1"/>
          <p:nvPr/>
        </p:nvSpPr>
        <p:spPr>
          <a:xfrm>
            <a:off x="572494" y="1383527"/>
            <a:ext cx="7792278" cy="4801314"/>
          </a:xfrm>
          <a:prstGeom prst="rect">
            <a:avLst/>
          </a:prstGeom>
          <a:noFill/>
        </p:spPr>
        <p:txBody>
          <a:bodyPr wrap="square" rtlCol="0">
            <a:spAutoFit/>
          </a:bodyPr>
          <a:lstStyle/>
          <a:p>
            <a:pPr fontAlgn="base"/>
            <a:r>
              <a:rPr lang="ru-RU" sz="2400" dirty="0" smtClean="0"/>
              <a:t>Диарея — это один из самых распространённых признаков расстройства кишечника. Причины возникновения могут быть самыми разными, но основной является инфекционный фактор (бактерии). Грязные руки, некачественная пища и </a:t>
            </a:r>
            <a:r>
              <a:rPr lang="ru-RU" sz="2400" dirty="0" err="1" smtClean="0"/>
              <a:t>нефильтрованная</a:t>
            </a:r>
            <a:r>
              <a:rPr lang="ru-RU" sz="2400" dirty="0" smtClean="0"/>
              <a:t> вода.</a:t>
            </a:r>
          </a:p>
          <a:p>
            <a:pPr fontAlgn="base"/>
            <a:r>
              <a:rPr lang="ru-RU" sz="2400" dirty="0" smtClean="0"/>
              <a:t>Диарея, которая на первый взгляд кажется бытовым заболеванием, может привести к серьёзным последствиям, например, к обезвоживанию организма. Это в свою очередь влечёт за собой нарушение водно-солевого баланса, проблемы с нервной и </a:t>
            </a:r>
            <a:r>
              <a:rPr lang="ru-RU" sz="2400" dirty="0" err="1" smtClean="0"/>
              <a:t>сердечно-сосудистой</a:t>
            </a:r>
            <a:r>
              <a:rPr lang="ru-RU" sz="2400" dirty="0" smtClean="0"/>
              <a:t> системами и общее ухудшение самочувствия.</a:t>
            </a:r>
          </a:p>
          <a:p>
            <a:endParaRPr lang="ru-RU" dirty="0"/>
          </a:p>
        </p:txBody>
      </p:sp>
      <p:pic>
        <p:nvPicPr>
          <p:cNvPr id="6" name="Рисунок 5" descr="IMG-7725.JPG"/>
          <p:cNvPicPr>
            <a:picLocks noChangeAspect="1"/>
          </p:cNvPicPr>
          <p:nvPr/>
        </p:nvPicPr>
        <p:blipFill>
          <a:blip r:embed="rId3" cstate="print"/>
          <a:stretch>
            <a:fillRect/>
          </a:stretch>
        </p:blipFill>
        <p:spPr>
          <a:xfrm>
            <a:off x="8825948" y="4090035"/>
            <a:ext cx="2541752" cy="2767965"/>
          </a:xfrm>
          <a:prstGeom prst="rect">
            <a:avLst/>
          </a:prstGeom>
          <a:ln>
            <a:noFill/>
          </a:ln>
          <a:effectLst>
            <a:softEdge rad="112500"/>
          </a:effectLst>
        </p:spPr>
      </p:pic>
      <p:pic>
        <p:nvPicPr>
          <p:cNvPr id="7" name="Рисунок 6"/>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286" y="206829"/>
            <a:ext cx="7990114" cy="2007865"/>
          </a:xfrm>
        </p:spPr>
        <p:txBody>
          <a:bodyPr>
            <a:normAutofit/>
          </a:bodyPr>
          <a:lstStyle/>
          <a:p>
            <a:r>
              <a:rPr lang="ru-RU" sz="4800" dirty="0" err="1" smtClean="0">
                <a:solidFill>
                  <a:srgbClr val="7030A0"/>
                </a:solidFill>
                <a:effectLst>
                  <a:outerShdw blurRad="38100" dist="38100" dir="2700000" algn="tl">
                    <a:srgbClr val="000000">
                      <a:alpha val="43137"/>
                    </a:srgbClr>
                  </a:outerShdw>
                </a:effectLst>
              </a:rPr>
              <a:t>СорбеФит</a:t>
            </a:r>
            <a:r>
              <a:rPr lang="ru-RU" sz="4800" dirty="0" smtClean="0">
                <a:solidFill>
                  <a:srgbClr val="7030A0"/>
                </a:solidFill>
                <a:effectLst>
                  <a:outerShdw blurRad="38100" dist="38100" dir="2700000" algn="tl">
                    <a:srgbClr val="000000">
                      <a:alpha val="43137"/>
                    </a:srgbClr>
                  </a:outerShdw>
                </a:effectLst>
              </a:rPr>
              <a:t>  при аллергии</a:t>
            </a:r>
            <a:endParaRPr lang="ru-RU" sz="4800" dirty="0">
              <a:solidFill>
                <a:srgbClr val="7030A0"/>
              </a:solidFill>
              <a:effectLst>
                <a:outerShdw blurRad="38100" dist="38100" dir="2700000" algn="tl">
                  <a:srgbClr val="000000">
                    <a:alpha val="43137"/>
                  </a:srgbClr>
                </a:outerShdw>
              </a:effectLst>
            </a:endParaRPr>
          </a:p>
        </p:txBody>
      </p:sp>
      <p:sp>
        <p:nvSpPr>
          <p:cNvPr id="3" name="Содержимое 2"/>
          <p:cNvSpPr>
            <a:spLocks noGrp="1"/>
          </p:cNvSpPr>
          <p:nvPr>
            <p:ph idx="4294967295"/>
          </p:nvPr>
        </p:nvSpPr>
        <p:spPr>
          <a:xfrm>
            <a:off x="389614" y="1825625"/>
            <a:ext cx="8555603" cy="4351338"/>
          </a:xfrm>
          <a:prstGeom prst="rect">
            <a:avLst/>
          </a:prstGeom>
        </p:spPr>
        <p:txBody>
          <a:bodyPr>
            <a:normAutofit lnSpcReduction="10000"/>
          </a:bodyPr>
          <a:lstStyle/>
          <a:p>
            <a:pPr fontAlgn="base">
              <a:buNone/>
            </a:pPr>
            <a:r>
              <a:rPr lang="ru-RU" b="1" dirty="0" smtClean="0"/>
              <a:t>Процессы, происходящие</a:t>
            </a:r>
            <a:br>
              <a:rPr lang="ru-RU" b="1" dirty="0" smtClean="0"/>
            </a:br>
            <a:r>
              <a:rPr lang="ru-RU" b="1" dirty="0" smtClean="0"/>
              <a:t>в организме при аллергии</a:t>
            </a:r>
          </a:p>
          <a:p>
            <a:pPr fontAlgn="base">
              <a:buNone/>
            </a:pPr>
            <a:r>
              <a:rPr lang="ru-RU" dirty="0" smtClean="0"/>
              <a:t>В период обострения заболевания в организме происходит ответная реакция на раздражающие факторы — вырабатываются токсины, которые ослабляют иммунную систему. Чтобы восстановить защитные функции и вылечить аллергию, необходим комплексный подход. </a:t>
            </a:r>
          </a:p>
          <a:p>
            <a:pPr fontAlgn="base">
              <a:buNone/>
            </a:pPr>
            <a:r>
              <a:rPr lang="ru-RU" dirty="0" smtClean="0">
                <a:solidFill>
                  <a:srgbClr val="5F4A86"/>
                </a:solidFill>
              </a:rPr>
              <a:t>Шаг первый</a:t>
            </a:r>
            <a:r>
              <a:rPr lang="ru-RU" dirty="0" smtClean="0"/>
              <a:t>: исключить контакт с аллергеном.</a:t>
            </a:r>
          </a:p>
          <a:p>
            <a:pPr fontAlgn="base">
              <a:buNone/>
            </a:pPr>
            <a:r>
              <a:rPr lang="ru-RU" dirty="0" smtClean="0"/>
              <a:t> </a:t>
            </a:r>
            <a:r>
              <a:rPr lang="ru-RU" dirty="0" smtClean="0">
                <a:solidFill>
                  <a:srgbClr val="5F4A86"/>
                </a:solidFill>
              </a:rPr>
              <a:t>Шаг второй</a:t>
            </a:r>
            <a:r>
              <a:rPr lang="ru-RU" dirty="0" smtClean="0"/>
              <a:t>: начать приём антигистаминных средств.</a:t>
            </a:r>
          </a:p>
          <a:p>
            <a:pPr fontAlgn="base">
              <a:buNone/>
            </a:pPr>
            <a:r>
              <a:rPr lang="ru-RU" dirty="0" smtClean="0">
                <a:solidFill>
                  <a:srgbClr val="5F4A86"/>
                </a:solidFill>
              </a:rPr>
              <a:t>Шаг третий</a:t>
            </a:r>
            <a:r>
              <a:rPr lang="ru-RU" dirty="0" smtClean="0"/>
              <a:t>: полностью вывести ядовитые вещества.</a:t>
            </a:r>
          </a:p>
          <a:p>
            <a:endParaRPr lang="ru-RU" dirty="0"/>
          </a:p>
        </p:txBody>
      </p:sp>
      <p:pic>
        <p:nvPicPr>
          <p:cNvPr id="4" name="Рисунок 3" descr="7760318_stock-vector-set-of-flat-design-allergy-and-allergen-icons-infographics-elements.jpg"/>
          <p:cNvPicPr>
            <a:picLocks noChangeAspect="1"/>
          </p:cNvPicPr>
          <p:nvPr/>
        </p:nvPicPr>
        <p:blipFill>
          <a:blip r:embed="rId2" cstate="print"/>
          <a:stretch>
            <a:fillRect/>
          </a:stretch>
        </p:blipFill>
        <p:spPr>
          <a:xfrm>
            <a:off x="8537049" y="381001"/>
            <a:ext cx="3310393" cy="3310393"/>
          </a:xfrm>
          <a:prstGeom prst="rect">
            <a:avLst/>
          </a:prstGeom>
        </p:spPr>
      </p:pic>
      <p:pic>
        <p:nvPicPr>
          <p:cNvPr id="5" name="Рисунок 4" descr="IMG-7725.JPG"/>
          <p:cNvPicPr>
            <a:picLocks noChangeAspect="1"/>
          </p:cNvPicPr>
          <p:nvPr/>
        </p:nvPicPr>
        <p:blipFill>
          <a:blip r:embed="rId3" cstate="print"/>
          <a:stretch>
            <a:fillRect/>
          </a:stretch>
        </p:blipFill>
        <p:spPr>
          <a:xfrm>
            <a:off x="8825948" y="4090035"/>
            <a:ext cx="2541752" cy="2767965"/>
          </a:xfrm>
          <a:prstGeom prst="rect">
            <a:avLst/>
          </a:prstGeom>
          <a:ln>
            <a:noFill/>
          </a:ln>
          <a:effectLst>
            <a:softEdge rad="112500"/>
          </a:effectLst>
        </p:spPr>
      </p:pic>
      <p:pic>
        <p:nvPicPr>
          <p:cNvPr id="6" name="Рисунок 5"/>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85057"/>
            <a:ext cx="10364451" cy="1709057"/>
          </a:xfrm>
        </p:spPr>
        <p:txBody>
          <a:bodyPr>
            <a:normAutofit/>
          </a:bodyPr>
          <a:lstStyle/>
          <a:p>
            <a:r>
              <a:rPr lang="ru-RU" sz="4800" dirty="0" err="1" smtClean="0">
                <a:solidFill>
                  <a:srgbClr val="7030A0"/>
                </a:solidFill>
                <a:effectLst>
                  <a:outerShdw blurRad="38100" dist="38100" dir="2700000" algn="tl">
                    <a:srgbClr val="000000">
                      <a:alpha val="43137"/>
                    </a:srgbClr>
                  </a:outerShdw>
                </a:effectLst>
              </a:rPr>
              <a:t>Сорбефит</a:t>
            </a:r>
            <a:r>
              <a:rPr lang="ru-RU" sz="4800" dirty="0" smtClean="0">
                <a:solidFill>
                  <a:srgbClr val="7030A0"/>
                </a:solidFill>
                <a:effectLst>
                  <a:outerShdw blurRad="38100" dist="38100" dir="2700000" algn="tl">
                    <a:srgbClr val="000000">
                      <a:alpha val="43137"/>
                    </a:srgbClr>
                  </a:outerShdw>
                </a:effectLst>
              </a:rPr>
              <a:t> для очищения организма</a:t>
            </a:r>
            <a:endParaRPr lang="ru-RU" sz="4800" dirty="0">
              <a:solidFill>
                <a:srgbClr val="7030A0"/>
              </a:solidFill>
              <a:effectLst>
                <a:outerShdw blurRad="38100" dist="38100" dir="2700000" algn="tl">
                  <a:srgbClr val="000000">
                    <a:alpha val="43137"/>
                  </a:srgbClr>
                </a:outerShdw>
              </a:effectLst>
            </a:endParaRPr>
          </a:p>
        </p:txBody>
      </p:sp>
      <p:sp>
        <p:nvSpPr>
          <p:cNvPr id="3" name="Содержимое 2"/>
          <p:cNvSpPr>
            <a:spLocks noGrp="1"/>
          </p:cNvSpPr>
          <p:nvPr>
            <p:ph idx="4294967295"/>
          </p:nvPr>
        </p:nvSpPr>
        <p:spPr>
          <a:xfrm>
            <a:off x="500932" y="1825625"/>
            <a:ext cx="7768425" cy="4351338"/>
          </a:xfrm>
          <a:prstGeom prst="rect">
            <a:avLst/>
          </a:prstGeom>
        </p:spPr>
        <p:txBody>
          <a:bodyPr>
            <a:normAutofit lnSpcReduction="10000"/>
          </a:bodyPr>
          <a:lstStyle/>
          <a:p>
            <a:pPr fontAlgn="base">
              <a:buNone/>
            </a:pPr>
            <a:r>
              <a:rPr lang="ru-RU" b="1" dirty="0" smtClean="0"/>
              <a:t>Процессы, происходящие</a:t>
            </a:r>
            <a:br>
              <a:rPr lang="ru-RU" b="1" dirty="0" smtClean="0"/>
            </a:br>
            <a:r>
              <a:rPr lang="ru-RU" b="1" dirty="0" smtClean="0"/>
              <a:t>в организме после приёма </a:t>
            </a:r>
            <a:r>
              <a:rPr lang="ru-RU" b="1" dirty="0" err="1" smtClean="0"/>
              <a:t>Сорбефита</a:t>
            </a:r>
            <a:endParaRPr lang="ru-RU" b="1" dirty="0" smtClean="0"/>
          </a:p>
          <a:p>
            <a:pPr fontAlgn="base">
              <a:buNone/>
            </a:pPr>
            <a:r>
              <a:rPr lang="ru-RU" dirty="0" smtClean="0"/>
              <a:t>Молекулы этого препарата, попадая в кишечник, сразу же начинают активно обволакивать патогенные бактерии, которые могут спровоцировать заболевания, и плотно удерживают их на себе. После чего сорбент вместе с </a:t>
            </a:r>
            <a:r>
              <a:rPr lang="ru-RU" dirty="0" err="1" smtClean="0"/>
              <a:t>патогенами</a:t>
            </a:r>
            <a:r>
              <a:rPr lang="ru-RU" dirty="0" smtClean="0"/>
              <a:t> выводится из тела человека без остатка. Такое очищение стимулирует организм к самостоятельному восстановлению, повышает жизненный тонус и дарит отличное самочувствие.</a:t>
            </a:r>
          </a:p>
          <a:p>
            <a:endParaRPr lang="ru-RU" dirty="0"/>
          </a:p>
        </p:txBody>
      </p:sp>
      <p:pic>
        <p:nvPicPr>
          <p:cNvPr id="4" name="Рисунок 3" descr="ochishenie.jpg"/>
          <p:cNvPicPr>
            <a:picLocks noChangeAspect="1"/>
          </p:cNvPicPr>
          <p:nvPr/>
        </p:nvPicPr>
        <p:blipFill>
          <a:blip r:embed="rId2" cstate="print"/>
          <a:stretch>
            <a:fillRect/>
          </a:stretch>
        </p:blipFill>
        <p:spPr>
          <a:xfrm>
            <a:off x="8158369" y="1636423"/>
            <a:ext cx="4033631" cy="2689087"/>
          </a:xfrm>
          <a:prstGeom prst="rect">
            <a:avLst/>
          </a:prstGeom>
        </p:spPr>
      </p:pic>
      <p:pic>
        <p:nvPicPr>
          <p:cNvPr id="5" name="Рисунок 4" descr="IMG-7725.JPG"/>
          <p:cNvPicPr>
            <a:picLocks noChangeAspect="1"/>
          </p:cNvPicPr>
          <p:nvPr/>
        </p:nvPicPr>
        <p:blipFill>
          <a:blip r:embed="rId3" cstate="print"/>
          <a:stretch>
            <a:fillRect/>
          </a:stretch>
        </p:blipFill>
        <p:spPr>
          <a:xfrm>
            <a:off x="8825948" y="4376057"/>
            <a:ext cx="2541752" cy="2481943"/>
          </a:xfrm>
          <a:prstGeom prst="rect">
            <a:avLst/>
          </a:prstGeom>
          <a:ln>
            <a:noFill/>
          </a:ln>
          <a:effectLst>
            <a:softEdge rad="112500"/>
          </a:effectLst>
        </p:spPr>
      </p:pic>
      <p:pic>
        <p:nvPicPr>
          <p:cNvPr id="6" name="Рисунок 5"/>
          <p:cNvPicPr/>
          <p:nvPr/>
        </p:nvPicPr>
        <p:blipFill>
          <a:blip r:embed="rId4"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1"/>
            <a:ext cx="10364451" cy="1894114"/>
          </a:xfrm>
        </p:spPr>
        <p:txBody>
          <a:bodyPr>
            <a:normAutofit/>
          </a:bodyPr>
          <a:lstStyle/>
          <a:p>
            <a:pPr algn="ctr"/>
            <a:r>
              <a:rPr lang="ru-RU" dirty="0" err="1" smtClean="0">
                <a:solidFill>
                  <a:srgbClr val="7030A0"/>
                </a:solidFill>
                <a:effectLst>
                  <a:outerShdw blurRad="38100" dist="38100" dir="2700000" algn="tl">
                    <a:srgbClr val="000000">
                      <a:alpha val="43137"/>
                    </a:srgbClr>
                  </a:outerShdw>
                </a:effectLst>
              </a:rPr>
              <a:t>СорбеФит</a:t>
            </a:r>
            <a:r>
              <a:rPr lang="ru-RU" dirty="0" smtClean="0">
                <a:solidFill>
                  <a:srgbClr val="7030A0"/>
                </a:solidFill>
                <a:effectLst>
                  <a:outerShdw blurRad="38100" dist="38100" dir="2700000" algn="tl">
                    <a:srgbClr val="000000">
                      <a:alpha val="43137"/>
                    </a:srgbClr>
                  </a:outerShdw>
                </a:effectLst>
              </a:rPr>
              <a:t> при  хронической почечной недостаточности</a:t>
            </a:r>
            <a:r>
              <a:rPr lang="ru-RU" dirty="0" smtClean="0"/>
              <a:t/>
            </a:r>
            <a:br>
              <a:rPr lang="ru-RU" dirty="0" smtClean="0"/>
            </a:br>
            <a:endParaRPr lang="ru-RU" dirty="0"/>
          </a:p>
        </p:txBody>
      </p:sp>
      <p:sp>
        <p:nvSpPr>
          <p:cNvPr id="3" name="Содержимое 2"/>
          <p:cNvSpPr>
            <a:spLocks noGrp="1"/>
          </p:cNvSpPr>
          <p:nvPr>
            <p:ph idx="4294967295"/>
          </p:nvPr>
        </p:nvSpPr>
        <p:spPr>
          <a:xfrm>
            <a:off x="152401" y="1208314"/>
            <a:ext cx="10929258" cy="5257799"/>
          </a:xfrm>
          <a:prstGeom prst="rect">
            <a:avLst/>
          </a:prstGeom>
        </p:spPr>
        <p:txBody>
          <a:bodyPr>
            <a:noAutofit/>
          </a:bodyPr>
          <a:lstStyle/>
          <a:p>
            <a:pPr fontAlgn="base">
              <a:lnSpc>
                <a:spcPct val="100000"/>
              </a:lnSpc>
              <a:spcBef>
                <a:spcPts val="0"/>
              </a:spcBef>
              <a:buNone/>
            </a:pPr>
            <a:r>
              <a:rPr lang="ru-RU" sz="1400" dirty="0" smtClean="0"/>
              <a:t>Патология, проявляющаяся постепенной и окончательной гибелью клеток почек, сбоем их основных функций называется хронической почечной недостаточностью и лечению поддается очень сложно. Основная задача почек — выведение из организма вредных веществ и конечных продуктов метаболизма, в том числе элементов, жизненно необходимых для работы органов, но образующихся в избыточном количестве.</a:t>
            </a:r>
          </a:p>
          <a:p>
            <a:pPr fontAlgn="base">
              <a:lnSpc>
                <a:spcPct val="100000"/>
              </a:lnSpc>
              <a:spcBef>
                <a:spcPts val="0"/>
              </a:spcBef>
            </a:pPr>
            <a:r>
              <a:rPr lang="ru-RU" sz="1400" b="1" dirty="0" smtClean="0"/>
              <a:t>Роль почек в метаболизме</a:t>
            </a:r>
            <a:endParaRPr lang="ru-RU" sz="1400" dirty="0" smtClean="0"/>
          </a:p>
          <a:p>
            <a:pPr fontAlgn="base">
              <a:lnSpc>
                <a:spcPct val="100000"/>
              </a:lnSpc>
              <a:spcBef>
                <a:spcPts val="0"/>
              </a:spcBef>
            </a:pPr>
            <a:r>
              <a:rPr lang="ru-RU" sz="1400" dirty="0" smtClean="0"/>
              <a:t>Перечисленные выше функции в той или иной мере выполняют и другие органы:</a:t>
            </a:r>
          </a:p>
          <a:p>
            <a:pPr fontAlgn="base">
              <a:lnSpc>
                <a:spcPct val="100000"/>
              </a:lnSpc>
              <a:spcBef>
                <a:spcPts val="0"/>
              </a:spcBef>
            </a:pPr>
            <a:r>
              <a:rPr lang="ru-RU" sz="1400" dirty="0" smtClean="0"/>
              <a:t>печень;</a:t>
            </a:r>
          </a:p>
          <a:p>
            <a:pPr fontAlgn="base">
              <a:lnSpc>
                <a:spcPct val="100000"/>
              </a:lnSpc>
              <a:spcBef>
                <a:spcPts val="0"/>
              </a:spcBef>
            </a:pPr>
            <a:r>
              <a:rPr lang="ru-RU" sz="1400" dirty="0" smtClean="0"/>
              <a:t>легкие;</a:t>
            </a:r>
          </a:p>
          <a:p>
            <a:pPr fontAlgn="base">
              <a:lnSpc>
                <a:spcPct val="100000"/>
              </a:lnSpc>
              <a:spcBef>
                <a:spcPts val="0"/>
              </a:spcBef>
            </a:pPr>
            <a:r>
              <a:rPr lang="ru-RU" sz="1400" dirty="0" smtClean="0"/>
              <a:t>кожа;</a:t>
            </a:r>
          </a:p>
          <a:p>
            <a:pPr fontAlgn="base">
              <a:lnSpc>
                <a:spcPct val="100000"/>
              </a:lnSpc>
              <a:spcBef>
                <a:spcPts val="0"/>
              </a:spcBef>
            </a:pPr>
            <a:r>
              <a:rPr lang="ru-RU" sz="1400" dirty="0" smtClean="0"/>
              <a:t>ЖКТ и т.д.</a:t>
            </a:r>
          </a:p>
          <a:p>
            <a:pPr fontAlgn="base">
              <a:lnSpc>
                <a:spcPct val="100000"/>
              </a:lnSpc>
              <a:spcBef>
                <a:spcPts val="0"/>
              </a:spcBef>
              <a:buNone/>
            </a:pPr>
            <a:r>
              <a:rPr lang="ru-RU" sz="1400" dirty="0" smtClean="0"/>
              <a:t>При сбоях основной функциональности почек частично их роль на себя берут потовые железы. Однако полностью заменить весь процесс они не могут, то есть полноценно очистить организм от солей, воды и продуктов белкового обмена. В свою очередь, через ЖКТ устраняются вода, соли, магний, кальций, а при нарушении работы почек — </a:t>
            </a:r>
            <a:r>
              <a:rPr lang="ru-RU" sz="1400" dirty="0" err="1" smtClean="0"/>
              <a:t>креатинин</a:t>
            </a:r>
            <a:r>
              <a:rPr lang="ru-RU" sz="1400" dirty="0" smtClean="0"/>
              <a:t> и мочевина.</a:t>
            </a:r>
          </a:p>
          <a:p>
            <a:pPr fontAlgn="base">
              <a:lnSpc>
                <a:spcPct val="100000"/>
              </a:lnSpc>
              <a:spcBef>
                <a:spcPts val="0"/>
              </a:spcBef>
              <a:buNone/>
            </a:pPr>
            <a:r>
              <a:rPr lang="ru-RU" sz="1400" dirty="0" smtClean="0"/>
              <a:t>Как выясняется первостепенная роль в удалении вредных элементов все же отводится почкам. Снижение нормального показателя активности органа приводит к непоправимым нарушениям в работе всего организма, нередко несовместимым с жизнью. Эта функция не может компенсироваться никакими другими органами.</a:t>
            </a:r>
          </a:p>
          <a:p>
            <a:pPr fontAlgn="base">
              <a:lnSpc>
                <a:spcPct val="100000"/>
              </a:lnSpc>
              <a:spcBef>
                <a:spcPts val="0"/>
              </a:spcBef>
              <a:buNone/>
            </a:pPr>
            <a:r>
              <a:rPr lang="ru-RU" sz="1400" dirty="0" smtClean="0"/>
              <a:t>Функциональная единица почек — нефрон, у человека их около 2 </a:t>
            </a:r>
            <a:r>
              <a:rPr lang="ru-RU" sz="1400" dirty="0" err="1" smtClean="0"/>
              <a:t>млн</a:t>
            </a:r>
            <a:r>
              <a:rPr lang="ru-RU" sz="1400" dirty="0" smtClean="0"/>
              <a:t> единиц, причем при повреждении они не восстанавливаются. Оставшиеся нефроны принимают на себя опции, вышедших из строя, поддерживая нормальную работу органов длительное время. Однако сильно выраженный патологический процесс, когда страдает большое количество нефронов, то есть 1/3 от общего числа функциональных единиц, называется хронической почечной недостаточностью, и предполагает лечение специальными препаратами.</a:t>
            </a:r>
          </a:p>
          <a:p>
            <a:pPr>
              <a:lnSpc>
                <a:spcPct val="100000"/>
              </a:lnSpc>
              <a:spcBef>
                <a:spcPts val="0"/>
              </a:spcBef>
            </a:pPr>
            <a:endParaRPr lang="ru-RU" sz="1400" dirty="0"/>
          </a:p>
        </p:txBody>
      </p:sp>
      <p:pic>
        <p:nvPicPr>
          <p:cNvPr id="4" name="Рисунок 3" descr="Pochechnaya-nedostatochnost.jpg"/>
          <p:cNvPicPr>
            <a:picLocks noChangeAspect="1"/>
          </p:cNvPicPr>
          <p:nvPr/>
        </p:nvPicPr>
        <p:blipFill>
          <a:blip r:embed="rId2" cstate="print"/>
          <a:stretch>
            <a:fillRect/>
          </a:stretch>
        </p:blipFill>
        <p:spPr>
          <a:xfrm>
            <a:off x="9688286" y="2155341"/>
            <a:ext cx="2268044" cy="1438272"/>
          </a:xfrm>
          <a:prstGeom prst="rect">
            <a:avLst/>
          </a:prstGeom>
        </p:spPr>
      </p:pic>
      <p:pic>
        <p:nvPicPr>
          <p:cNvPr id="5" name="Рисунок 4"/>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22756" y="6407944"/>
            <a:ext cx="1569244" cy="326708"/>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9127" y="1"/>
            <a:ext cx="11178871" cy="1219200"/>
          </a:xfrm>
        </p:spPr>
        <p:txBody>
          <a:bodyPr>
            <a:normAutofit fontScale="90000"/>
          </a:bodyPr>
          <a:lstStyle/>
          <a:p>
            <a:pPr algn="ctr"/>
            <a:r>
              <a:rPr lang="ru-RU" sz="4800" dirty="0" smtClean="0">
                <a:solidFill>
                  <a:srgbClr val="7030A0"/>
                </a:solidFill>
                <a:effectLst>
                  <a:outerShdw blurRad="38100" dist="38100" dir="2700000" algn="tl">
                    <a:srgbClr val="000000">
                      <a:alpha val="43137"/>
                    </a:srgbClr>
                  </a:outerShdw>
                </a:effectLst>
              </a:rPr>
              <a:t>Почему </a:t>
            </a:r>
            <a:r>
              <a:rPr lang="ru-RU" sz="4800" dirty="0" err="1" smtClean="0">
                <a:solidFill>
                  <a:srgbClr val="7030A0"/>
                </a:solidFill>
                <a:effectLst>
                  <a:outerShdw blurRad="38100" dist="38100" dir="2700000" algn="tl">
                    <a:srgbClr val="000000">
                      <a:alpha val="43137"/>
                    </a:srgbClr>
                  </a:outerShdw>
                </a:effectLst>
              </a:rPr>
              <a:t>СорбеФит</a:t>
            </a:r>
            <a:r>
              <a:rPr lang="ru-RU" sz="4800" dirty="0" smtClean="0">
                <a:solidFill>
                  <a:srgbClr val="7030A0"/>
                </a:solidFill>
                <a:effectLst>
                  <a:outerShdw blurRad="38100" dist="38100" dir="2700000" algn="tl">
                    <a:srgbClr val="000000">
                      <a:alpha val="43137"/>
                    </a:srgbClr>
                  </a:outerShdw>
                </a:effectLst>
              </a:rPr>
              <a:t> больным с ХПН?</a:t>
            </a:r>
            <a:endParaRPr lang="ru-RU" sz="4800" dirty="0">
              <a:solidFill>
                <a:srgbClr val="7030A0"/>
              </a:solidFill>
              <a:effectLst>
                <a:outerShdw blurRad="38100" dist="38100" dir="2700000" algn="tl">
                  <a:srgbClr val="000000">
                    <a:alpha val="43137"/>
                  </a:srgbClr>
                </a:outerShdw>
              </a:effectLst>
            </a:endParaRPr>
          </a:p>
        </p:txBody>
      </p:sp>
      <p:sp>
        <p:nvSpPr>
          <p:cNvPr id="3" name="Содержимое 2"/>
          <p:cNvSpPr>
            <a:spLocks noGrp="1"/>
          </p:cNvSpPr>
          <p:nvPr>
            <p:ph idx="4294967295"/>
          </p:nvPr>
        </p:nvSpPr>
        <p:spPr>
          <a:xfrm>
            <a:off x="185057" y="957943"/>
            <a:ext cx="11821886" cy="4637315"/>
          </a:xfrm>
          <a:prstGeom prst="rect">
            <a:avLst/>
          </a:prstGeom>
        </p:spPr>
        <p:txBody>
          <a:bodyPr>
            <a:noAutofit/>
          </a:bodyPr>
          <a:lstStyle/>
          <a:p>
            <a:pPr fontAlgn="base">
              <a:buNone/>
            </a:pPr>
            <a:r>
              <a:rPr lang="ru-RU" sz="1400" dirty="0" smtClean="0"/>
              <a:t>В лечении хронической почечной недостаточности эффективно используется </a:t>
            </a:r>
            <a:r>
              <a:rPr lang="ru-RU" sz="1400" dirty="0" err="1" smtClean="0">
                <a:solidFill>
                  <a:srgbClr val="7030A0"/>
                </a:solidFill>
                <a:effectLst>
                  <a:outerShdw blurRad="38100" dist="38100" dir="2700000" algn="tl">
                    <a:srgbClr val="000000">
                      <a:alpha val="43137"/>
                    </a:srgbClr>
                  </a:outerShdw>
                </a:effectLst>
              </a:rPr>
              <a:t>СорбеФит</a:t>
            </a:r>
            <a:r>
              <a:rPr lang="ru-RU" sz="1400" dirty="0" smtClean="0"/>
              <a:t>. Его действие заключается в выведении вредных для организма компонентов максимально безопасным способом. Подробнее о процессе:</a:t>
            </a:r>
          </a:p>
          <a:p>
            <a:pPr fontAlgn="base"/>
            <a:r>
              <a:rPr lang="ru-RU" sz="1400" dirty="0" smtClean="0"/>
              <a:t>кишечник человека опутан огромным количеством кровеносных сосудов и </a:t>
            </a:r>
            <a:r>
              <a:rPr lang="ru-RU" sz="1400" dirty="0" err="1" smtClean="0"/>
              <a:t>лимфотоков</a:t>
            </a:r>
            <a:r>
              <a:rPr lang="ru-RU" sz="1400" dirty="0" smtClean="0"/>
              <a:t>;</a:t>
            </a:r>
          </a:p>
          <a:p>
            <a:pPr fontAlgn="base"/>
            <a:r>
              <a:rPr lang="ru-RU" sz="1400" dirty="0" smtClean="0"/>
              <a:t>продукты азотистого распада из крови и лимфы попадают на слизистые кишечника, а затем всасываются обратно;</a:t>
            </a:r>
          </a:p>
          <a:p>
            <a:pPr fontAlgn="base"/>
            <a:r>
              <a:rPr lang="ru-RU" sz="1400" dirty="0" smtClean="0"/>
              <a:t>попадая в кишечник, </a:t>
            </a:r>
            <a:r>
              <a:rPr lang="ru-RU" sz="1400" dirty="0" smtClean="0">
                <a:solidFill>
                  <a:srgbClr val="7030A0"/>
                </a:solidFill>
                <a:effectLst>
                  <a:outerShdw blurRad="38100" dist="38100" dir="2700000" algn="tl">
                    <a:srgbClr val="000000">
                      <a:alpha val="43137"/>
                    </a:srgbClr>
                  </a:outerShdw>
                </a:effectLst>
              </a:rPr>
              <a:t> </a:t>
            </a:r>
            <a:r>
              <a:rPr lang="ru-RU" sz="1400" dirty="0" err="1" smtClean="0">
                <a:solidFill>
                  <a:srgbClr val="7030A0"/>
                </a:solidFill>
                <a:effectLst>
                  <a:outerShdw blurRad="38100" dist="38100" dir="2700000" algn="tl">
                    <a:srgbClr val="000000">
                      <a:alpha val="43137"/>
                    </a:srgbClr>
                  </a:outerShdw>
                </a:effectLst>
              </a:rPr>
              <a:t>СорбеФит</a:t>
            </a:r>
            <a:r>
              <a:rPr lang="ru-RU" sz="1400" dirty="0" smtClean="0">
                <a:solidFill>
                  <a:srgbClr val="7030A0"/>
                </a:solidFill>
                <a:effectLst>
                  <a:outerShdw blurRad="38100" dist="38100" dir="2700000" algn="tl">
                    <a:srgbClr val="000000">
                      <a:alpha val="43137"/>
                    </a:srgbClr>
                  </a:outerShdw>
                </a:effectLst>
              </a:rPr>
              <a:t> </a:t>
            </a:r>
            <a:r>
              <a:rPr lang="ru-RU" sz="1400" dirty="0" smtClean="0"/>
              <a:t>абсорбирует (связывает) «агрессоров», и выводит наружу естественным путем.</a:t>
            </a:r>
          </a:p>
          <a:p>
            <a:pPr fontAlgn="base">
              <a:buNone/>
            </a:pPr>
            <a:r>
              <a:rPr lang="ru-RU" sz="1400" dirty="0" smtClean="0"/>
              <a:t>Таким образом, концентрация вышеперечисленных элементов значительно снижается, а соответственно обратно в кровь и лимфу их всасывается в разы меньше. Этот препарат хорошо помогает в лечении хронической почечной недостаточности у взрослых и детей. Очищенная кровь вновь проходит через все органы, собирая продукты распада, и вынося их на слизистые кишечника, а с новым приемом препарата процесс повторяется. По мере прохождения курсового лечения симптомы отравления организма уменьшаются в геометрической прогрессии.</a:t>
            </a:r>
          </a:p>
          <a:p>
            <a:pPr fontAlgn="base">
              <a:buNone/>
            </a:pPr>
            <a:r>
              <a:rPr lang="ru-RU" sz="1400" dirty="0" smtClean="0"/>
              <a:t>Применение </a:t>
            </a:r>
            <a:r>
              <a:rPr lang="ru-RU" sz="1400" dirty="0" err="1" smtClean="0"/>
              <a:t>Полисорба</a:t>
            </a:r>
            <a:r>
              <a:rPr lang="ru-RU" sz="1400" dirty="0" smtClean="0"/>
              <a:t> между сеансами переливания крови позволяет увеличить разрыв между манипуляциями. При этом, вещество не оказывает отрицательного влияния на показатели уровня белка, альбуминов в крови, электролитного баланса.</a:t>
            </a:r>
          </a:p>
          <a:p>
            <a:pPr fontAlgn="base">
              <a:buNone/>
            </a:pPr>
            <a:r>
              <a:rPr lang="ru-RU" sz="1400" dirty="0" smtClean="0"/>
              <a:t>Это современный метод лечения почечной недостаточности, продолжительность каждого курса которого может составлять от 20 до 25 дней. В соответствии с инструкцией по применению, курс можно повторять через каждые 15-30 суток.</a:t>
            </a:r>
          </a:p>
          <a:p>
            <a:endParaRPr lang="ru-RU" sz="1600" dirty="0"/>
          </a:p>
        </p:txBody>
      </p:sp>
      <p:pic>
        <p:nvPicPr>
          <p:cNvPr id="4" name="Рисунок 3"/>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850562" y="6459855"/>
            <a:ext cx="1341438" cy="398145"/>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3"/>
          </p:nvPr>
        </p:nvSpPr>
        <p:spPr>
          <a:xfrm>
            <a:off x="913774" y="892630"/>
            <a:ext cx="10363826" cy="4898570"/>
          </a:xfrm>
        </p:spPr>
        <p:txBody>
          <a:bodyPr/>
          <a:lstStyle/>
          <a:p>
            <a:pPr fontAlgn="base"/>
            <a:r>
              <a:rPr lang="ru-RU" dirty="0" err="1" smtClean="0">
                <a:solidFill>
                  <a:srgbClr val="002060"/>
                </a:solidFill>
              </a:rPr>
              <a:t>СорбеФит</a:t>
            </a:r>
            <a:r>
              <a:rPr lang="ru-RU" dirty="0" smtClean="0">
                <a:solidFill>
                  <a:srgbClr val="002060"/>
                </a:solidFill>
              </a:rPr>
              <a:t> всегда принимается в виде водной суспензии, то есть порошок смешивается с 1/4 или 1/2 стаканом воды и никогда не принимается сухим внутрь. Но также допустимо разводить сорбент в соке без мякоти, компоте, морсе, грудном молоке. На эффективность препарата это не влияет.</a:t>
            </a:r>
          </a:p>
          <a:p>
            <a:pPr fontAlgn="base"/>
            <a:r>
              <a:rPr lang="ru-RU" dirty="0" smtClean="0">
                <a:solidFill>
                  <a:srgbClr val="002060"/>
                </a:solidFill>
              </a:rPr>
              <a:t>Дозировка определяется согласно </a:t>
            </a:r>
            <a:r>
              <a:rPr lang="ru-RU" b="1" dirty="0" smtClean="0">
                <a:solidFill>
                  <a:schemeClr val="tx2">
                    <a:lumMod val="50000"/>
                  </a:schemeClr>
                </a:solidFill>
                <a:hlinkClick r:id="rId2"/>
              </a:rPr>
              <a:t>инструкции по применению</a:t>
            </a:r>
            <a:r>
              <a:rPr lang="ru-RU" dirty="0" smtClean="0">
                <a:solidFill>
                  <a:schemeClr val="tx2">
                    <a:lumMod val="50000"/>
                  </a:schemeClr>
                </a:solidFill>
              </a:rPr>
              <a:t>.</a:t>
            </a:r>
          </a:p>
          <a:p>
            <a:endParaRPr lang="ru-RU" dirty="0"/>
          </a:p>
        </p:txBody>
      </p:sp>
      <p:pic>
        <p:nvPicPr>
          <p:cNvPr id="4" name="Рисунок 3" descr="volga.jpg"/>
          <p:cNvPicPr>
            <a:picLocks noChangeAspect="1"/>
          </p:cNvPicPr>
          <p:nvPr/>
        </p:nvPicPr>
        <p:blipFill>
          <a:blip r:embed="rId3"/>
          <a:stretch>
            <a:fillRect/>
          </a:stretch>
        </p:blipFill>
        <p:spPr>
          <a:xfrm>
            <a:off x="2086138" y="4249336"/>
            <a:ext cx="3389376" cy="1901092"/>
          </a:xfrm>
          <a:prstGeom prst="rect">
            <a:avLst/>
          </a:prstGeom>
        </p:spPr>
      </p:pic>
      <p:pic>
        <p:nvPicPr>
          <p:cNvPr id="5" name="Рисунок 4" descr="IMG-7725.JPG"/>
          <p:cNvPicPr>
            <a:picLocks noChangeAspect="1"/>
          </p:cNvPicPr>
          <p:nvPr/>
        </p:nvPicPr>
        <p:blipFill>
          <a:blip r:embed="rId4" cstate="print"/>
          <a:stretch>
            <a:fillRect/>
          </a:stretch>
        </p:blipFill>
        <p:spPr>
          <a:xfrm>
            <a:off x="6782916" y="3379799"/>
            <a:ext cx="2745898" cy="2990279"/>
          </a:xfrm>
          <a:prstGeom prst="rect">
            <a:avLst/>
          </a:prstGeom>
          <a:ln>
            <a:noFill/>
          </a:ln>
          <a:effectLst>
            <a:softEdge rad="112500"/>
          </a:effectLst>
        </p:spPr>
      </p:pic>
      <p:pic>
        <p:nvPicPr>
          <p:cNvPr id="6" name="Рисунок 5"/>
          <p:cNvPicPr/>
          <p:nvPr/>
        </p:nvPicPr>
        <p:blipFill>
          <a:blip r:embed="rId5"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4171" y="1"/>
            <a:ext cx="11104055" cy="1785256"/>
          </a:xfrm>
        </p:spPr>
        <p:txBody>
          <a:bodyPr/>
          <a:lstStyle/>
          <a:p>
            <a:r>
              <a:rPr lang="ru-RU"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Почему именно </a:t>
            </a:r>
            <a:r>
              <a:rPr lang="ru-RU" dirty="0" err="1" smtClean="0">
                <a:solidFill>
                  <a:srgbClr val="7030A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СорбеФит</a:t>
            </a:r>
            <a:r>
              <a:rPr lang="ru-RU" dirty="0" smtClean="0">
                <a:solidFill>
                  <a:srgbClr val="7030A0"/>
                </a:solidFill>
                <a:effectLst>
                  <a:outerShdw blurRad="38100" dist="38100" dir="2700000" algn="tl">
                    <a:srgbClr val="000000">
                      <a:alpha val="43137"/>
                    </a:srgbClr>
                  </a:outerShdw>
                </a:effectLst>
                <a:latin typeface="Times New Roman" panose="02020603050405020304" pitchFamily="18" charset="0"/>
                <a:ea typeface="Tahoma" pitchFamily="34" charset="0"/>
                <a:cs typeface="Times New Roman" panose="02020603050405020304" pitchFamily="18" charset="0"/>
              </a:rPr>
              <a:t> для универсальной домашней аптечки?</a:t>
            </a:r>
            <a:endParaRPr lang="ru-RU" dirty="0"/>
          </a:p>
        </p:txBody>
      </p:sp>
      <p:sp>
        <p:nvSpPr>
          <p:cNvPr id="3" name="Содержимое 2"/>
          <p:cNvSpPr>
            <a:spLocks noGrp="1"/>
          </p:cNvSpPr>
          <p:nvPr>
            <p:ph idx="4294967295"/>
          </p:nvPr>
        </p:nvSpPr>
        <p:spPr>
          <a:xfrm>
            <a:off x="702644" y="1540042"/>
            <a:ext cx="11001676" cy="5178391"/>
          </a:xfrm>
          <a:prstGeom prst="rect">
            <a:avLst/>
          </a:prstGeom>
        </p:spPr>
        <p:txBody>
          <a:bodyPr>
            <a:normAutofit/>
          </a:bodyPr>
          <a:lstStyle/>
          <a:p>
            <a:pPr marL="342900" lvl="0" indent="-342900" eaLnBrk="0" fontAlgn="base" hangingPunct="0">
              <a:lnSpc>
                <a:spcPct val="100000"/>
              </a:lnSpc>
              <a:spcBef>
                <a:spcPct val="20000"/>
              </a:spcBef>
              <a:spcAft>
                <a:spcPct val="0"/>
              </a:spcAft>
              <a:defRPr/>
            </a:pPr>
            <a:r>
              <a:rPr lang="ru-RU" u="sng" dirty="0" smtClean="0">
                <a:latin typeface="Times New Roman" panose="02020603050405020304" pitchFamily="18" charset="0"/>
                <a:ea typeface="Verdana" pitchFamily="34" charset="0"/>
                <a:cs typeface="Times New Roman" panose="02020603050405020304" pitchFamily="18" charset="0"/>
              </a:rPr>
              <a:t>Широкий спектр показаний </a:t>
            </a:r>
            <a:r>
              <a:rPr lang="ru-RU" dirty="0" smtClean="0">
                <a:latin typeface="Times New Roman" panose="02020603050405020304" pitchFamily="18" charset="0"/>
                <a:ea typeface="Verdana" pitchFamily="34" charset="0"/>
                <a:cs typeface="Times New Roman" panose="02020603050405020304" pitchFamily="18" charset="0"/>
              </a:rPr>
              <a:t>(диарея, аллергия, отравление, интоксикация, кишечные инфекции, токсикоз, ОРВИ, грипп, </a:t>
            </a:r>
            <a:r>
              <a:rPr lang="en-US" dirty="0" smtClean="0">
                <a:latin typeface="Times New Roman" panose="02020603050405020304" pitchFamily="18" charset="0"/>
                <a:ea typeface="Verdana" pitchFamily="34" charset="0"/>
                <a:cs typeface="Times New Roman" panose="02020603050405020304" pitchFamily="18" charset="0"/>
              </a:rPr>
              <a:t>COVID-19</a:t>
            </a:r>
            <a:r>
              <a:rPr lang="ru-RU" dirty="0" smtClean="0">
                <a:latin typeface="Times New Roman" panose="02020603050405020304" pitchFamily="18" charset="0"/>
                <a:ea typeface="Verdana" pitchFamily="34" charset="0"/>
                <a:cs typeface="Times New Roman" panose="02020603050405020304" pitchFamily="18" charset="0"/>
              </a:rPr>
              <a:t> и др.) и минимум противопоказаний</a:t>
            </a:r>
          </a:p>
          <a:p>
            <a:pPr marL="342900" lvl="0" indent="-342900" eaLnBrk="0" fontAlgn="base" hangingPunct="0">
              <a:lnSpc>
                <a:spcPct val="100000"/>
              </a:lnSpc>
              <a:spcBef>
                <a:spcPct val="20000"/>
              </a:spcBef>
              <a:spcAft>
                <a:spcPct val="0"/>
              </a:spcAft>
              <a:defRPr/>
            </a:pPr>
            <a:r>
              <a:rPr lang="ru-RU" u="sng" dirty="0" smtClean="0">
                <a:latin typeface="Times New Roman" panose="02020603050405020304" pitchFamily="18" charset="0"/>
                <a:ea typeface="Verdana" pitchFamily="34" charset="0"/>
                <a:cs typeface="Times New Roman" panose="02020603050405020304" pitchFamily="18" charset="0"/>
              </a:rPr>
              <a:t>Для всей семьи </a:t>
            </a:r>
            <a:r>
              <a:rPr lang="ru-RU" dirty="0" smtClean="0">
                <a:latin typeface="Times New Roman" panose="02020603050405020304" pitchFamily="18" charset="0"/>
                <a:ea typeface="Verdana" pitchFamily="34" charset="0"/>
                <a:cs typeface="Times New Roman" panose="02020603050405020304" pitchFamily="18" charset="0"/>
              </a:rPr>
              <a:t>– разрешен малышам с рождения, беременным и кормящим женщинам, пожилым и взрослым людям</a:t>
            </a:r>
          </a:p>
          <a:p>
            <a:pPr marL="342900" lvl="0" indent="-342900" eaLnBrk="0" fontAlgn="base" hangingPunct="0">
              <a:lnSpc>
                <a:spcPct val="100000"/>
              </a:lnSpc>
              <a:spcBef>
                <a:spcPct val="20000"/>
              </a:spcBef>
              <a:spcAft>
                <a:spcPct val="0"/>
              </a:spcAft>
              <a:defRPr/>
            </a:pPr>
            <a:r>
              <a:rPr lang="ru-RU" u="sng" dirty="0" smtClean="0">
                <a:latin typeface="Times New Roman" panose="02020603050405020304" pitchFamily="18" charset="0"/>
                <a:ea typeface="Verdana" pitchFamily="34" charset="0"/>
                <a:cs typeface="Times New Roman" panose="02020603050405020304" pitchFamily="18" charset="0"/>
              </a:rPr>
              <a:t>Безрецептурный лекарственный препарат</a:t>
            </a:r>
            <a:endParaRPr lang="ru-RU" dirty="0" smtClean="0">
              <a:latin typeface="Times New Roman" panose="02020603050405020304" pitchFamily="18" charset="0"/>
              <a:ea typeface="Verdana" pitchFamily="34" charset="0"/>
              <a:cs typeface="Times New Roman" panose="02020603050405020304" pitchFamily="18" charset="0"/>
            </a:endParaRPr>
          </a:p>
          <a:p>
            <a:pPr marL="342900" lvl="0" indent="-342900" eaLnBrk="0" fontAlgn="base" hangingPunct="0">
              <a:spcBef>
                <a:spcPct val="20000"/>
              </a:spcBef>
              <a:spcAft>
                <a:spcPct val="0"/>
              </a:spcAft>
              <a:defRPr/>
            </a:pPr>
            <a:r>
              <a:rPr lang="ru-RU" u="sng" dirty="0" smtClean="0">
                <a:latin typeface="Times New Roman" panose="02020603050405020304" pitchFamily="18" charset="0"/>
                <a:ea typeface="Verdana" pitchFamily="34" charset="0"/>
                <a:cs typeface="Times New Roman" panose="02020603050405020304" pitchFamily="18" charset="0"/>
              </a:rPr>
              <a:t>Самый эффективный </a:t>
            </a:r>
            <a:r>
              <a:rPr lang="ru-RU" u="sng" dirty="0" err="1" smtClean="0">
                <a:latin typeface="Times New Roman" panose="02020603050405020304" pitchFamily="18" charset="0"/>
                <a:ea typeface="Verdana" pitchFamily="34" charset="0"/>
                <a:cs typeface="Times New Roman" panose="02020603050405020304" pitchFamily="18" charset="0"/>
              </a:rPr>
              <a:t>энтеросорбент</a:t>
            </a:r>
            <a:r>
              <a:rPr lang="ru-RU" dirty="0" smtClean="0">
                <a:latin typeface="Times New Roman" panose="02020603050405020304" pitchFamily="18" charset="0"/>
                <a:ea typeface="Verdana" pitchFamily="34" charset="0"/>
                <a:cs typeface="Times New Roman" panose="02020603050405020304" pitchFamily="18" charset="0"/>
              </a:rPr>
              <a:t> (1 пакет </a:t>
            </a:r>
            <a:r>
              <a:rPr lang="ru-RU" dirty="0" err="1" smtClean="0">
                <a:latin typeface="Times New Roman" panose="02020603050405020304" pitchFamily="18" charset="0"/>
                <a:ea typeface="Verdana" pitchFamily="34" charset="0"/>
                <a:cs typeface="Times New Roman" panose="02020603050405020304" pitchFamily="18" charset="0"/>
              </a:rPr>
              <a:t>СорбеФит</a:t>
            </a:r>
            <a:r>
              <a:rPr lang="ru-RU" dirty="0" smtClean="0">
                <a:latin typeface="Times New Roman" panose="02020603050405020304" pitchFamily="18" charset="0"/>
                <a:ea typeface="Verdana" pitchFamily="34" charset="0"/>
                <a:cs typeface="Times New Roman" panose="02020603050405020304" pitchFamily="18" charset="0"/>
              </a:rPr>
              <a:t> заменяет 120 таблеток активированного угля)</a:t>
            </a:r>
          </a:p>
          <a:p>
            <a:pPr marL="342900" lvl="0" indent="-342900" eaLnBrk="0" fontAlgn="base" hangingPunct="0">
              <a:spcBef>
                <a:spcPct val="20000"/>
              </a:spcBef>
              <a:spcAft>
                <a:spcPct val="0"/>
              </a:spcAft>
              <a:defRPr/>
            </a:pPr>
            <a:r>
              <a:rPr lang="ru-RU" u="sng" dirty="0" smtClean="0">
                <a:latin typeface="Times New Roman" panose="02020603050405020304" pitchFamily="18" charset="0"/>
                <a:ea typeface="Verdana" pitchFamily="34" charset="0"/>
                <a:cs typeface="Times New Roman" panose="02020603050405020304" pitchFamily="18" charset="0"/>
              </a:rPr>
              <a:t>Быстро действует </a:t>
            </a:r>
            <a:r>
              <a:rPr lang="ru-RU" dirty="0" smtClean="0">
                <a:latin typeface="Times New Roman" panose="02020603050405020304" pitchFamily="18" charset="0"/>
                <a:ea typeface="Verdana" pitchFamily="34" charset="0"/>
                <a:cs typeface="Times New Roman" panose="02020603050405020304" pitchFamily="18" charset="0"/>
              </a:rPr>
              <a:t>– облегчение наступает через 1-4 минуты после приема</a:t>
            </a:r>
          </a:p>
          <a:p>
            <a:pPr marL="342900" lvl="0" indent="-342900" eaLnBrk="0" fontAlgn="base" hangingPunct="0">
              <a:spcBef>
                <a:spcPct val="20000"/>
              </a:spcBef>
              <a:spcAft>
                <a:spcPct val="0"/>
              </a:spcAft>
              <a:defRPr/>
            </a:pPr>
            <a:r>
              <a:rPr lang="ru-RU" u="sng" dirty="0" smtClean="0">
                <a:latin typeface="Times New Roman" panose="02020603050405020304" pitchFamily="18" charset="0"/>
                <a:ea typeface="Verdana" pitchFamily="34" charset="0"/>
                <a:cs typeface="Times New Roman" panose="02020603050405020304" pitchFamily="18" charset="0"/>
              </a:rPr>
              <a:t>Безопасный</a:t>
            </a:r>
            <a:r>
              <a:rPr lang="ru-RU" dirty="0" smtClean="0">
                <a:latin typeface="Times New Roman" panose="02020603050405020304" pitchFamily="18" charset="0"/>
                <a:ea typeface="Verdana" pitchFamily="34" charset="0"/>
                <a:cs typeface="Times New Roman" panose="02020603050405020304" pitchFamily="18" charset="0"/>
              </a:rPr>
              <a:t>, не содержит консервантов и красителей</a:t>
            </a:r>
          </a:p>
          <a:p>
            <a:pPr marL="342900" lvl="0" indent="-342900" eaLnBrk="0" fontAlgn="base" hangingPunct="0">
              <a:spcBef>
                <a:spcPct val="20000"/>
              </a:spcBef>
              <a:spcAft>
                <a:spcPct val="0"/>
              </a:spcAft>
              <a:defRPr/>
            </a:pPr>
            <a:r>
              <a:rPr lang="ru-RU" u="sng" dirty="0" smtClean="0">
                <a:latin typeface="Times New Roman" panose="02020603050405020304" pitchFamily="18" charset="0"/>
                <a:ea typeface="Verdana" pitchFamily="34" charset="0"/>
                <a:cs typeface="Times New Roman" panose="02020603050405020304" pitchFamily="18" charset="0"/>
              </a:rPr>
              <a:t>Применяется самостоятельно и вместе с другими препаратами</a:t>
            </a:r>
          </a:p>
          <a:p>
            <a:endParaRPr lang="ru-RU" dirty="0"/>
          </a:p>
        </p:txBody>
      </p:sp>
      <p:pic>
        <p:nvPicPr>
          <p:cNvPr id="4" name="Рисунок 3" descr="IMG-7725.JPG"/>
          <p:cNvPicPr>
            <a:picLocks noChangeAspect="1"/>
          </p:cNvPicPr>
          <p:nvPr/>
        </p:nvPicPr>
        <p:blipFill>
          <a:blip r:embed="rId2" cstate="print"/>
          <a:srcRect l="5319" t="2947" r="6491" b="3158"/>
          <a:stretch>
            <a:fillRect/>
          </a:stretch>
        </p:blipFill>
        <p:spPr>
          <a:xfrm>
            <a:off x="10349043" y="0"/>
            <a:ext cx="1842957" cy="2136808"/>
          </a:xfrm>
          <a:prstGeom prst="rect">
            <a:avLst/>
          </a:prstGeom>
          <a:ln>
            <a:noFill/>
          </a:ln>
          <a:effectLst>
            <a:softEdge rad="112500"/>
          </a:effectLst>
        </p:spPr>
      </p:pic>
      <p:pic>
        <p:nvPicPr>
          <p:cNvPr id="5" name="Рисунок 4"/>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7725.JPG"/>
          <p:cNvPicPr>
            <a:picLocks noChangeAspect="1"/>
          </p:cNvPicPr>
          <p:nvPr/>
        </p:nvPicPr>
        <p:blipFill>
          <a:blip r:embed="rId2" cstate="print"/>
          <a:stretch>
            <a:fillRect/>
          </a:stretch>
        </p:blipFill>
        <p:spPr>
          <a:xfrm>
            <a:off x="9221315" y="1616313"/>
            <a:ext cx="2745898" cy="2990279"/>
          </a:xfrm>
          <a:prstGeom prst="rect">
            <a:avLst/>
          </a:prstGeom>
          <a:ln>
            <a:noFill/>
          </a:ln>
          <a:effectLst>
            <a:softEdge rad="112500"/>
          </a:effectLst>
        </p:spPr>
      </p:pic>
      <p:sp>
        <p:nvSpPr>
          <p:cNvPr id="6" name="Стрелка вправо 5"/>
          <p:cNvSpPr/>
          <p:nvPr/>
        </p:nvSpPr>
        <p:spPr>
          <a:xfrm>
            <a:off x="1190527" y="609600"/>
            <a:ext cx="7311216" cy="16489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rgbClr val="5F4A86"/>
                </a:solidFill>
                <a:effectLst>
                  <a:outerShdw blurRad="38100" dist="38100" dir="2700000" algn="tl">
                    <a:srgbClr val="000000">
                      <a:alpha val="43137"/>
                    </a:srgbClr>
                  </a:outerShdw>
                </a:effectLst>
              </a:rPr>
              <a:t>СорбеФит</a:t>
            </a:r>
            <a:r>
              <a:rPr lang="ru-RU" sz="2000" b="1" dirty="0" smtClean="0"/>
              <a:t> устранит саму причину отравления</a:t>
            </a:r>
            <a:r>
              <a:rPr lang="ru-RU" dirty="0" smtClean="0"/>
              <a:t>.</a:t>
            </a:r>
            <a:endParaRPr lang="ru-RU" dirty="0"/>
          </a:p>
        </p:txBody>
      </p:sp>
      <p:sp>
        <p:nvSpPr>
          <p:cNvPr id="7" name="Стрелка вправо 6"/>
          <p:cNvSpPr/>
          <p:nvPr/>
        </p:nvSpPr>
        <p:spPr>
          <a:xfrm>
            <a:off x="1113706" y="2286002"/>
            <a:ext cx="7377151" cy="1654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rgbClr val="5F4A86"/>
                </a:solidFill>
                <a:effectLst>
                  <a:outerShdw blurRad="38100" dist="38100" dir="2700000" algn="tl">
                    <a:srgbClr val="000000">
                      <a:alpha val="43137"/>
                    </a:srgbClr>
                  </a:outerShdw>
                </a:effectLst>
              </a:rPr>
              <a:t>СорбеФит</a:t>
            </a:r>
            <a:r>
              <a:rPr lang="ru-RU" dirty="0" smtClean="0"/>
              <a:t> не травмирует желудочно-кишечный тракт и не всасывается в кровь.</a:t>
            </a:r>
            <a:endParaRPr lang="ru-RU" dirty="0"/>
          </a:p>
        </p:txBody>
      </p:sp>
      <p:sp>
        <p:nvSpPr>
          <p:cNvPr id="8" name="Стрелка вправо 7"/>
          <p:cNvSpPr/>
          <p:nvPr/>
        </p:nvSpPr>
        <p:spPr>
          <a:xfrm>
            <a:off x="1161613" y="4027714"/>
            <a:ext cx="7416330" cy="19317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err="1" smtClean="0">
                <a:solidFill>
                  <a:srgbClr val="5F4A86"/>
                </a:solidFill>
                <a:effectLst>
                  <a:outerShdw blurRad="38100" dist="38100" dir="2700000" algn="tl">
                    <a:srgbClr val="000000">
                      <a:alpha val="43137"/>
                    </a:srgbClr>
                  </a:outerShdw>
                </a:effectLst>
              </a:rPr>
              <a:t>СорбеФит</a:t>
            </a:r>
            <a:r>
              <a:rPr lang="ru-RU" dirty="0" smtClean="0"/>
              <a:t> очищает организм, ускоряя выздоровление и улучшая самочувствие.</a:t>
            </a:r>
            <a:endParaRPr lang="ru-RU" dirty="0"/>
          </a:p>
        </p:txBody>
      </p:sp>
      <p:pic>
        <p:nvPicPr>
          <p:cNvPr id="9" name="Рисунок 8"/>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Прямоугольник 7"/>
          <p:cNvSpPr>
            <a:spLocks noChangeArrowheads="1"/>
          </p:cNvSpPr>
          <p:nvPr/>
        </p:nvSpPr>
        <p:spPr bwMode="auto">
          <a:xfrm>
            <a:off x="6286502" y="2857496"/>
            <a:ext cx="4762487" cy="523220"/>
          </a:xfrm>
          <a:prstGeom prst="rect">
            <a:avLst/>
          </a:prstGeom>
          <a:noFill/>
          <a:ln w="9525">
            <a:noFill/>
            <a:miter lim="800000"/>
            <a:headEnd/>
            <a:tailEnd/>
          </a:ln>
        </p:spPr>
        <p:txBody>
          <a:bodyPr wrap="square">
            <a:spAutoFit/>
          </a:bodyPr>
          <a:lstStyle/>
          <a:p>
            <a:endParaRPr lang="ru-RU" sz="2800" dirty="0">
              <a:latin typeface="Tahoma" pitchFamily="34" charset="0"/>
            </a:endParaRPr>
          </a:p>
        </p:txBody>
      </p:sp>
      <p:sp>
        <p:nvSpPr>
          <p:cNvPr id="4" name="Объект 3"/>
          <p:cNvSpPr>
            <a:spLocks noGrp="1"/>
          </p:cNvSpPr>
          <p:nvPr>
            <p:ph idx="4294967295"/>
          </p:nvPr>
        </p:nvSpPr>
        <p:spPr>
          <a:xfrm>
            <a:off x="239350" y="1223963"/>
            <a:ext cx="11713301" cy="5105399"/>
          </a:xfrm>
          <a:prstGeom prst="rect">
            <a:avLst/>
          </a:prstGeom>
        </p:spPr>
        <p:txBody>
          <a:bodyPr/>
          <a:lstStyle/>
          <a:p>
            <a:pPr algn="ctr"/>
            <a:r>
              <a:rPr lang="ru-RU"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Состав – Кремния диоксид коллоидный</a:t>
            </a:r>
            <a:r>
              <a:rPr lang="ru-RU" b="1" dirty="0" smtClean="0">
                <a:solidFill>
                  <a:schemeClr val="bg2">
                    <a:lumMod val="10000"/>
                  </a:schemeClr>
                </a:solidFill>
                <a:latin typeface="Tahoma" panose="020B0604030504040204" pitchFamily="34" charset="0"/>
                <a:ea typeface="Tahoma" panose="020B0604030504040204" pitchFamily="34" charset="0"/>
                <a:cs typeface="Tahoma" panose="020B0604030504040204" pitchFamily="34" charset="0"/>
              </a:rPr>
              <a:t>,</a:t>
            </a:r>
            <a:r>
              <a:rPr lang="ru-RU" dirty="0" smtClean="0">
                <a:solidFill>
                  <a:schemeClr val="bg2">
                    <a:lumMod val="10000"/>
                  </a:schemeClr>
                </a:solidFill>
              </a:rPr>
              <a:t> </a:t>
            </a:r>
            <a:r>
              <a:rPr lang="ru-RU" b="1" dirty="0" smtClean="0">
                <a:solidFill>
                  <a:schemeClr val="bg2">
                    <a:lumMod val="10000"/>
                  </a:schemeClr>
                </a:solidFill>
                <a:latin typeface="Trebuchet MS" pitchFamily="34" charset="0"/>
              </a:rPr>
              <a:t>экстракт корней лакрицы.</a:t>
            </a:r>
            <a:endParaRPr lang="ru-RU" b="1" dirty="0" smtClean="0">
              <a:solidFill>
                <a:schemeClr val="bg2">
                  <a:lumMod val="10000"/>
                </a:schemeClr>
              </a:solidFill>
              <a:latin typeface="Trebuchet MS" pitchFamily="34" charset="0"/>
              <a:ea typeface="Tahoma" panose="020B0604030504040204" pitchFamily="34" charset="0"/>
              <a:cs typeface="Tahoma" panose="020B0604030504040204" pitchFamily="34" charset="0"/>
            </a:endParaRPr>
          </a:p>
          <a:p>
            <a:pPr algn="ctr"/>
            <a:r>
              <a:rPr lang="ru-RU"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rPr>
              <a:t>Порошок для приготовления водной суспензии</a:t>
            </a:r>
          </a:p>
          <a:p>
            <a:pPr algn="ctr">
              <a:buNone/>
            </a:pPr>
            <a:endParaRPr lang="ru-RU" b="1" dirty="0" smtClean="0">
              <a:solidFill>
                <a:schemeClr val="tx2">
                  <a:lumMod val="50000"/>
                </a:schemeClr>
              </a:solidFill>
              <a:latin typeface="Tahoma" panose="020B0604030504040204" pitchFamily="34" charset="0"/>
              <a:ea typeface="Tahoma" panose="020B0604030504040204" pitchFamily="34" charset="0"/>
              <a:cs typeface="Tahoma" panose="020B0604030504040204" pitchFamily="34" charset="0"/>
            </a:endParaRPr>
          </a:p>
          <a:p>
            <a:endParaRPr lang="ru-RU" dirty="0">
              <a:solidFill>
                <a:schemeClr val="tx2">
                  <a:lumMod val="50000"/>
                </a:schemeClr>
              </a:solidFill>
            </a:endParaRPr>
          </a:p>
        </p:txBody>
      </p:sp>
      <p:pic>
        <p:nvPicPr>
          <p:cNvPr id="5" name="Рисунок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2703066"/>
            <a:ext cx="4176623" cy="3284984"/>
          </a:xfrm>
          <a:prstGeom prst="rect">
            <a:avLst/>
          </a:prstGeom>
        </p:spPr>
      </p:pic>
      <p:pic>
        <p:nvPicPr>
          <p:cNvPr id="6" name="Рисунок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937001" y="2857500"/>
            <a:ext cx="5142949" cy="2827172"/>
          </a:xfrm>
          <a:prstGeom prst="rect">
            <a:avLst/>
          </a:prstGeom>
        </p:spPr>
      </p:pic>
      <p:sp>
        <p:nvSpPr>
          <p:cNvPr id="9" name="TextBox 8"/>
          <p:cNvSpPr txBox="1"/>
          <p:nvPr/>
        </p:nvSpPr>
        <p:spPr>
          <a:xfrm>
            <a:off x="3695700" y="0"/>
            <a:ext cx="5067300" cy="1200329"/>
          </a:xfrm>
          <a:prstGeom prst="rect">
            <a:avLst/>
          </a:prstGeom>
          <a:noFill/>
        </p:spPr>
        <p:txBody>
          <a:bodyPr wrap="square" rtlCol="0">
            <a:spAutoFit/>
          </a:bodyPr>
          <a:lstStyle/>
          <a:p>
            <a:r>
              <a:rPr lang="ru-RU" sz="72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СорбеФит</a:t>
            </a:r>
            <a:endParaRPr lang="ru-RU" sz="7200" dirty="0"/>
          </a:p>
        </p:txBody>
      </p:sp>
      <p:pic>
        <p:nvPicPr>
          <p:cNvPr id="10" name="Рисунок 9" descr="images (1).jpg"/>
          <p:cNvPicPr>
            <a:picLocks noChangeAspect="1"/>
          </p:cNvPicPr>
          <p:nvPr/>
        </p:nvPicPr>
        <p:blipFill>
          <a:blip r:embed="rId5" cstate="print"/>
          <a:stretch>
            <a:fillRect/>
          </a:stretch>
        </p:blipFill>
        <p:spPr>
          <a:xfrm>
            <a:off x="9399491" y="2784474"/>
            <a:ext cx="2462309" cy="2981325"/>
          </a:xfrm>
          <a:prstGeom prst="rect">
            <a:avLst/>
          </a:prstGeom>
        </p:spPr>
      </p:pic>
      <p:pic>
        <p:nvPicPr>
          <p:cNvPr id="11" name="Рисунок 10"/>
          <p:cNvPicPr/>
          <p:nvPr/>
        </p:nvPicPr>
        <p:blipFill>
          <a:blip r:embed="rId6"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extLst>
      <p:ext uri="{BB962C8B-B14F-4D97-AF65-F5344CB8AC3E}">
        <p14:creationId xmlns="" xmlns:p14="http://schemas.microsoft.com/office/powerpoint/2010/main" val="714480915"/>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1500" b="1" dirty="0" smtClean="0">
                <a:solidFill>
                  <a:srgbClr val="5F4A86"/>
                </a:solidFill>
                <a:effectLst>
                  <a:outerShdw blurRad="38100" dist="38100" dir="2700000" algn="tl">
                    <a:srgbClr val="000000">
                      <a:alpha val="43137"/>
                    </a:srgbClr>
                  </a:outerShdw>
                </a:effectLst>
              </a:rPr>
              <a:t>Спасибо</a:t>
            </a:r>
            <a:r>
              <a:rPr lang="ru-RU" b="1" dirty="0" smtClean="0">
                <a:solidFill>
                  <a:srgbClr val="5F4A86"/>
                </a:solidFill>
                <a:effectLst>
                  <a:outerShdw blurRad="38100" dist="38100" dir="2700000" algn="tl">
                    <a:srgbClr val="000000">
                      <a:alpha val="43137"/>
                    </a:srgbClr>
                  </a:outerShdw>
                </a:effectLst>
              </a:rPr>
              <a:t> </a:t>
            </a:r>
            <a:endParaRPr lang="ru-RU" dirty="0"/>
          </a:p>
        </p:txBody>
      </p:sp>
      <p:pic>
        <p:nvPicPr>
          <p:cNvPr id="4" name="Содержимое 3" descr="klubnika3-1.jpg"/>
          <p:cNvPicPr>
            <a:picLocks noGrp="1" noChangeAspect="1"/>
          </p:cNvPicPr>
          <p:nvPr>
            <p:ph sz="quarter" idx="13"/>
          </p:nvPr>
        </p:nvPicPr>
        <p:blipFill>
          <a:blip r:embed="rId2"/>
          <a:stretch>
            <a:fillRect/>
          </a:stretch>
        </p:blipFill>
        <p:spPr>
          <a:xfrm>
            <a:off x="3321565" y="2366963"/>
            <a:ext cx="5548870" cy="3424237"/>
          </a:xfrm>
        </p:spPr>
      </p:pic>
      <p:pic>
        <p:nvPicPr>
          <p:cNvPr id="5" name="Рисунок 4"/>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392488" y="5109686"/>
            <a:ext cx="2120900" cy="56769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6000" dirty="0" err="1" smtClean="0">
                <a:solidFill>
                  <a:srgbClr val="7030A0"/>
                </a:solidFill>
                <a:effectLst>
                  <a:outerShdw blurRad="38100" dist="38100" dir="2700000" algn="tl">
                    <a:srgbClr val="000000">
                      <a:alpha val="43137"/>
                    </a:srgbClr>
                  </a:outerShdw>
                </a:effectLst>
              </a:rPr>
              <a:t>СорбеФит</a:t>
            </a:r>
            <a:r>
              <a:rPr lang="ru-RU"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ru-RU" sz="3600" dirty="0" smtClean="0">
                <a:solidFill>
                  <a:srgbClr val="CC00C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уникальный препарат для домашней аптечки благодаря комплексу эффектов на организм:</a:t>
            </a:r>
            <a:endParaRPr lang="ru-RU" dirty="0">
              <a:solidFill>
                <a:srgbClr val="CC00CC"/>
              </a:solidFill>
            </a:endParaRPr>
          </a:p>
        </p:txBody>
      </p:sp>
      <p:sp>
        <p:nvSpPr>
          <p:cNvPr id="18" name="Содержимое 17"/>
          <p:cNvSpPr>
            <a:spLocks noGrp="1"/>
          </p:cNvSpPr>
          <p:nvPr>
            <p:ph idx="4294967295"/>
          </p:nvPr>
        </p:nvSpPr>
        <p:spPr>
          <a:xfrm>
            <a:off x="1219200" y="2471057"/>
            <a:ext cx="10134600" cy="3705906"/>
          </a:xfrm>
          <a:prstGeom prst="rect">
            <a:avLst/>
          </a:prstGeom>
        </p:spPr>
        <p:txBody>
          <a:bodyPr>
            <a:normAutofit fontScale="70000" lnSpcReduction="20000"/>
          </a:bodyPr>
          <a:lstStyle/>
          <a:p>
            <a:r>
              <a:rPr lang="ru-RU" sz="3600" b="1" dirty="0" err="1" smtClean="0">
                <a:solidFill>
                  <a:schemeClr val="tx2">
                    <a:lumMod val="50000"/>
                  </a:schemeClr>
                </a:solidFill>
                <a:latin typeface="Times New Roman" panose="02020603050405020304" pitchFamily="18" charset="0"/>
                <a:cs typeface="Times New Roman" panose="02020603050405020304" pitchFamily="18" charset="0"/>
              </a:rPr>
              <a:t>Детоксикационный</a:t>
            </a:r>
            <a:endParaRPr lang="ru-RU" sz="3600" b="1" dirty="0" smtClean="0">
              <a:solidFill>
                <a:schemeClr val="tx2">
                  <a:lumMod val="50000"/>
                </a:schemeClr>
              </a:solidFill>
              <a:latin typeface="Times New Roman" panose="02020603050405020304" pitchFamily="18" charset="0"/>
              <a:cs typeface="Times New Roman" panose="02020603050405020304" pitchFamily="18" charset="0"/>
            </a:endParaRPr>
          </a:p>
          <a:p>
            <a:r>
              <a:rPr lang="ru-RU" sz="3600" b="1" dirty="0" err="1" smtClean="0">
                <a:solidFill>
                  <a:schemeClr val="tx2">
                    <a:lumMod val="50000"/>
                  </a:schemeClr>
                </a:solidFill>
                <a:latin typeface="Times New Roman" panose="02020603050405020304" pitchFamily="18" charset="0"/>
                <a:cs typeface="Times New Roman" panose="02020603050405020304" pitchFamily="18" charset="0"/>
              </a:rPr>
              <a:t>Антиоксидантный</a:t>
            </a:r>
            <a:endParaRPr lang="ru-RU" sz="3600" b="1" dirty="0" smtClean="0">
              <a:solidFill>
                <a:schemeClr val="tx2">
                  <a:lumMod val="50000"/>
                </a:schemeClr>
              </a:solidFill>
              <a:latin typeface="Times New Roman" panose="02020603050405020304" pitchFamily="18" charset="0"/>
              <a:cs typeface="Times New Roman" panose="02020603050405020304" pitchFamily="18" charset="0"/>
            </a:endParaRPr>
          </a:p>
          <a:p>
            <a:r>
              <a:rPr lang="ru-RU" sz="3600" b="1" dirty="0" err="1" smtClean="0">
                <a:solidFill>
                  <a:schemeClr val="tx2">
                    <a:lumMod val="50000"/>
                  </a:schemeClr>
                </a:solidFill>
                <a:latin typeface="Times New Roman" panose="02020603050405020304" pitchFamily="18" charset="0"/>
                <a:cs typeface="Times New Roman" panose="02020603050405020304" pitchFamily="18" charset="0"/>
              </a:rPr>
              <a:t>Мембраностабилизирующий</a:t>
            </a:r>
            <a:endParaRPr lang="ru-RU" sz="3600" b="1" dirty="0" smtClean="0">
              <a:solidFill>
                <a:schemeClr val="tx2">
                  <a:lumMod val="50000"/>
                </a:schemeClr>
              </a:solidFill>
              <a:latin typeface="Times New Roman" panose="02020603050405020304" pitchFamily="18" charset="0"/>
              <a:cs typeface="Times New Roman" panose="02020603050405020304" pitchFamily="18" charset="0"/>
            </a:endParaRPr>
          </a:p>
          <a:p>
            <a:r>
              <a:rPr lang="ru-RU" sz="3600" b="1" dirty="0" err="1" smtClean="0">
                <a:solidFill>
                  <a:schemeClr val="tx2">
                    <a:lumMod val="50000"/>
                  </a:schemeClr>
                </a:solidFill>
                <a:latin typeface="Times New Roman" panose="02020603050405020304" pitchFamily="18" charset="0"/>
                <a:cs typeface="Times New Roman" panose="02020603050405020304" pitchFamily="18" charset="0"/>
              </a:rPr>
              <a:t>Иммунокоррегирующий</a:t>
            </a:r>
            <a:endParaRPr lang="ru-RU" sz="3600" b="1" dirty="0" smtClean="0">
              <a:solidFill>
                <a:schemeClr val="tx2">
                  <a:lumMod val="50000"/>
                </a:schemeClr>
              </a:solidFill>
              <a:latin typeface="Times New Roman" panose="02020603050405020304" pitchFamily="18" charset="0"/>
              <a:cs typeface="Times New Roman" panose="02020603050405020304" pitchFamily="18" charset="0"/>
            </a:endParaRPr>
          </a:p>
          <a:p>
            <a:r>
              <a:rPr lang="ru-RU" sz="3600" b="1" dirty="0" smtClean="0">
                <a:solidFill>
                  <a:schemeClr val="tx2">
                    <a:lumMod val="50000"/>
                  </a:schemeClr>
                </a:solidFill>
                <a:latin typeface="Times New Roman" panose="02020603050405020304" pitchFamily="18" charset="0"/>
                <a:cs typeface="Times New Roman" panose="02020603050405020304" pitchFamily="18" charset="0"/>
              </a:rPr>
              <a:t>Восстановление нормальной микрофлоры</a:t>
            </a:r>
          </a:p>
          <a:p>
            <a:r>
              <a:rPr lang="ru-RU" sz="3600" b="1" dirty="0" smtClean="0">
                <a:solidFill>
                  <a:schemeClr val="tx2">
                    <a:lumMod val="50000"/>
                  </a:schemeClr>
                </a:solidFill>
                <a:latin typeface="Times New Roman" panose="02020603050405020304" pitchFamily="18" charset="0"/>
                <a:cs typeface="Times New Roman" panose="02020603050405020304" pitchFamily="18" charset="0"/>
              </a:rPr>
              <a:t>Снижение метаболической нагрузки на органы и ткани</a:t>
            </a:r>
          </a:p>
        </p:txBody>
      </p:sp>
      <p:pic>
        <p:nvPicPr>
          <p:cNvPr id="4" name="Рисунок 3"/>
          <p:cNvPicPr/>
          <p:nvPr/>
        </p:nvPicPr>
        <p:blipFill>
          <a:blip r:embed="rId2"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Прямоугольник 7"/>
          <p:cNvSpPr>
            <a:spLocks noChangeArrowheads="1"/>
          </p:cNvSpPr>
          <p:nvPr/>
        </p:nvSpPr>
        <p:spPr bwMode="auto">
          <a:xfrm>
            <a:off x="6286502" y="2857496"/>
            <a:ext cx="4762487" cy="523220"/>
          </a:xfrm>
          <a:prstGeom prst="rect">
            <a:avLst/>
          </a:prstGeom>
          <a:noFill/>
          <a:ln w="9525">
            <a:noFill/>
            <a:miter lim="800000"/>
            <a:headEnd/>
            <a:tailEnd/>
          </a:ln>
        </p:spPr>
        <p:txBody>
          <a:bodyPr wrap="square">
            <a:spAutoFit/>
          </a:bodyPr>
          <a:lstStyle/>
          <a:p>
            <a:endParaRPr lang="ru-RU" sz="2800" dirty="0">
              <a:latin typeface="Tahoma" pitchFamily="34" charset="0"/>
            </a:endParaRPr>
          </a:p>
        </p:txBody>
      </p:sp>
      <p:pic>
        <p:nvPicPr>
          <p:cNvPr id="9" name="Picture 4"/>
          <p:cNvPicPr>
            <a:picLocks noGrp="1" noChangeAspect="1" noChangeArrowheads="1"/>
          </p:cNvPicPr>
          <p:nvPr>
            <p:ph idx="4294967295"/>
          </p:nvPr>
        </p:nvPicPr>
        <p:blipFill>
          <a:blip r:embed="rId3" cstate="print"/>
          <a:srcRect/>
          <a:stretch>
            <a:fillRect/>
          </a:stretch>
        </p:blipFill>
        <p:spPr bwMode="auto">
          <a:xfrm>
            <a:off x="264100" y="1340768"/>
            <a:ext cx="2992993" cy="2226195"/>
          </a:xfrm>
          <a:prstGeom prst="rect">
            <a:avLst/>
          </a:prstGeom>
          <a:noFill/>
          <a:ln w="9525">
            <a:noFill/>
            <a:miter lim="800000"/>
            <a:headEnd/>
            <a:tailEnd/>
          </a:ln>
        </p:spPr>
      </p:pic>
      <p:pic>
        <p:nvPicPr>
          <p:cNvPr id="10" name="Рисунок 9"/>
          <p:cNvPicPr>
            <a:picLocks noChangeAspect="1"/>
          </p:cNvPicPr>
          <p:nvPr/>
        </p:nvPicPr>
        <p:blipFill rotWithShape="1">
          <a:blip r:embed="rId4" cstate="print"/>
          <a:srcRect l="12875" r="27197"/>
          <a:stretch/>
        </p:blipFill>
        <p:spPr>
          <a:xfrm>
            <a:off x="287581" y="3644563"/>
            <a:ext cx="2986447" cy="2132781"/>
          </a:xfrm>
          <a:prstGeom prst="rect">
            <a:avLst/>
          </a:prstGeom>
        </p:spPr>
      </p:pic>
      <p:sp>
        <p:nvSpPr>
          <p:cNvPr id="11" name="Скругленный прямоугольник 10"/>
          <p:cNvSpPr/>
          <p:nvPr/>
        </p:nvSpPr>
        <p:spPr>
          <a:xfrm>
            <a:off x="3574322" y="1294657"/>
            <a:ext cx="7966835" cy="2310407"/>
          </a:xfrm>
          <a:prstGeom prst="roundRect">
            <a:avLst/>
          </a:prstGeom>
          <a:noFill/>
          <a:ln w="19050">
            <a:solidFill>
              <a:srgbClr val="CC00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ru-RU" dirty="0">
                <a:solidFill>
                  <a:schemeClr val="tx1"/>
                </a:solidFill>
                <a:latin typeface="Times New Roman" panose="02020603050405020304" pitchFamily="18" charset="0"/>
                <a:cs typeface="Times New Roman" panose="02020603050405020304" pitchFamily="18" charset="0"/>
              </a:rPr>
              <a:t>Высокая сорбционная способность: более 300 м2/г</a:t>
            </a:r>
          </a:p>
          <a:p>
            <a:pPr marL="214313" indent="-214313">
              <a:buFont typeface="Arial" panose="020B0604020202020204" pitchFamily="34" charset="0"/>
              <a:buChar char="•"/>
            </a:pPr>
            <a:r>
              <a:rPr lang="ru-RU" dirty="0">
                <a:solidFill>
                  <a:schemeClr val="tx1"/>
                </a:solidFill>
                <a:latin typeface="Times New Roman" panose="02020603050405020304" pitchFamily="18" charset="0"/>
                <a:cs typeface="Times New Roman" panose="02020603050405020304" pitchFamily="18" charset="0"/>
              </a:rPr>
              <a:t>Связывает и выводит из организма эндогенные и экзогенные токсические вещества (микроорганизмы, вирусы, продукты обмена, антигены, пищевые аллергены, яды, соли тяжелых металлов, радионуклиды, продукты распада алкоголя) </a:t>
            </a:r>
          </a:p>
          <a:p>
            <a:pPr marL="214313" indent="-214313">
              <a:buFont typeface="Arial" panose="020B0604020202020204" pitchFamily="34" charset="0"/>
              <a:buChar char="•"/>
            </a:pPr>
            <a:r>
              <a:rPr lang="ru-RU" dirty="0">
                <a:solidFill>
                  <a:schemeClr val="tx1"/>
                </a:solidFill>
                <a:latin typeface="Times New Roman" panose="02020603050405020304" pitchFamily="18" charset="0"/>
                <a:cs typeface="Times New Roman" panose="02020603050405020304" pitchFamily="18" charset="0"/>
              </a:rPr>
              <a:t>Бакагглютинирующая способность 10 млрд. микробных тел</a:t>
            </a:r>
            <a:r>
              <a:rPr lang="en-US" dirty="0">
                <a:solidFill>
                  <a:schemeClr val="tx1"/>
                </a:solidFill>
                <a:latin typeface="Times New Roman" panose="02020603050405020304" pitchFamily="18" charset="0"/>
                <a:cs typeface="Times New Roman" panose="02020603050405020304" pitchFamily="18" charset="0"/>
              </a:rPr>
              <a:t>/</a:t>
            </a:r>
            <a:r>
              <a:rPr lang="ru-RU" dirty="0">
                <a:solidFill>
                  <a:schemeClr val="tx1"/>
                </a:solidFill>
                <a:latin typeface="Times New Roman" panose="02020603050405020304" pitchFamily="18" charset="0"/>
                <a:cs typeface="Times New Roman" panose="02020603050405020304" pitchFamily="18" charset="0"/>
              </a:rPr>
              <a:t>г</a:t>
            </a:r>
          </a:p>
        </p:txBody>
      </p:sp>
      <p:sp>
        <p:nvSpPr>
          <p:cNvPr id="12" name="Скругленный прямоугольник 11"/>
          <p:cNvSpPr/>
          <p:nvPr/>
        </p:nvSpPr>
        <p:spPr>
          <a:xfrm>
            <a:off x="3599723" y="3922846"/>
            <a:ext cx="7966833" cy="1738402"/>
          </a:xfrm>
          <a:prstGeom prst="roundRect">
            <a:avLst/>
          </a:prstGeom>
          <a:noFill/>
          <a:ln w="19050">
            <a:solidFill>
              <a:srgbClr val="CC00C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ru-RU" dirty="0">
                <a:solidFill>
                  <a:schemeClr val="tx1"/>
                </a:solidFill>
                <a:latin typeface="Times New Roman" panose="02020603050405020304" pitchFamily="18" charset="0"/>
                <a:cs typeface="Times New Roman" panose="02020603050405020304" pitchFamily="18" charset="0"/>
              </a:rPr>
              <a:t>Действие препарата начинается в течение 1-4 минут</a:t>
            </a:r>
          </a:p>
          <a:p>
            <a:pPr marL="214313" indent="-214313">
              <a:buFont typeface="Arial" panose="020B0604020202020204" pitchFamily="34" charset="0"/>
              <a:buChar char="•"/>
            </a:pPr>
            <a:r>
              <a:rPr lang="ru-RU" dirty="0">
                <a:solidFill>
                  <a:schemeClr val="tx1"/>
                </a:solidFill>
                <a:latin typeface="Times New Roman" panose="02020603050405020304" pitchFamily="18" charset="0"/>
                <a:cs typeface="Times New Roman" panose="02020603050405020304" pitchFamily="18" charset="0"/>
              </a:rPr>
              <a:t>Не всасывается в кишечнике и выводится из организма в неизменном виде</a:t>
            </a:r>
          </a:p>
          <a:p>
            <a:pPr marL="214313" indent="-214313">
              <a:buFont typeface="Arial" panose="020B0604020202020204" pitchFamily="34" charset="0"/>
              <a:buChar char="•"/>
            </a:pPr>
            <a:r>
              <a:rPr lang="ru-RU" dirty="0">
                <a:solidFill>
                  <a:schemeClr val="tx1"/>
                </a:solidFill>
                <a:latin typeface="Times New Roman" panose="02020603050405020304" pitchFamily="18" charset="0"/>
                <a:cs typeface="Times New Roman" panose="02020603050405020304" pitchFamily="18" charset="0"/>
              </a:rPr>
              <a:t>Практически не имеет противопоказаний к применению</a:t>
            </a:r>
          </a:p>
        </p:txBody>
      </p:sp>
      <p:sp>
        <p:nvSpPr>
          <p:cNvPr id="13" name="Объект 4"/>
          <p:cNvSpPr txBox="1">
            <a:spLocks/>
          </p:cNvSpPr>
          <p:nvPr/>
        </p:nvSpPr>
        <p:spPr>
          <a:xfrm>
            <a:off x="3089170" y="6188394"/>
            <a:ext cx="8514147" cy="294956"/>
          </a:xfrm>
          <a:prstGeom prst="snipRoundRect">
            <a:avLst/>
          </a:prstGeom>
          <a:solidFill>
            <a:schemeClr val="accent1">
              <a:lumMod val="20000"/>
              <a:lumOff val="80000"/>
            </a:schemeClr>
          </a:solidFill>
          <a:ln w="12700" cap="flat" cmpd="sng" algn="ctr">
            <a:solidFill>
              <a:schemeClr val="accent1">
                <a:lumMod val="40000"/>
                <a:lumOff val="60000"/>
              </a:schemeClr>
            </a:solidFill>
            <a:prstDash val="solid"/>
            <a:miter lim="800000"/>
          </a:ln>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750" dirty="0">
                <a:solidFill>
                  <a:srgbClr val="212529"/>
                </a:solidFill>
                <a:latin typeface="Times New Roman" panose="02020603050405020304" pitchFamily="18" charset="0"/>
                <a:cs typeface="Times New Roman" panose="02020603050405020304" pitchFamily="18" charset="0"/>
              </a:rPr>
              <a:t>Инструкция по медицинскому применению лекарственного препарата Полисорб МП; Маркелов Д.А., </a:t>
            </a:r>
            <a:r>
              <a:rPr lang="ru-RU" sz="750" dirty="0" err="1">
                <a:solidFill>
                  <a:srgbClr val="212529"/>
                </a:solidFill>
                <a:latin typeface="Times New Roman" panose="02020603050405020304" pitchFamily="18" charset="0"/>
                <a:cs typeface="Times New Roman" panose="02020603050405020304" pitchFamily="18" charset="0"/>
              </a:rPr>
              <a:t>Ницак</a:t>
            </a:r>
            <a:r>
              <a:rPr lang="ru-RU" sz="750" dirty="0">
                <a:solidFill>
                  <a:srgbClr val="212529"/>
                </a:solidFill>
                <a:latin typeface="Times New Roman" panose="02020603050405020304" pitchFamily="18" charset="0"/>
                <a:cs typeface="Times New Roman" panose="02020603050405020304" pitchFamily="18" charset="0"/>
              </a:rPr>
              <a:t> О.В., Геращенко И.И., 2008 г; </a:t>
            </a:r>
            <a:r>
              <a:rPr lang="ru-RU" sz="750" dirty="0" err="1">
                <a:solidFill>
                  <a:srgbClr val="212529"/>
                </a:solidFill>
                <a:latin typeface="Times New Roman" panose="02020603050405020304" pitchFamily="18" charset="0"/>
                <a:cs typeface="Times New Roman" panose="02020603050405020304" pitchFamily="18" charset="0"/>
              </a:rPr>
              <a:t>Автоское</a:t>
            </a:r>
            <a:r>
              <a:rPr lang="ru-RU" sz="750" dirty="0">
                <a:solidFill>
                  <a:srgbClr val="212529"/>
                </a:solidFill>
                <a:latin typeface="Times New Roman" panose="02020603050405020304" pitchFamily="18" charset="0"/>
                <a:cs typeface="Times New Roman" panose="02020603050405020304" pitchFamily="18" charset="0"/>
              </a:rPr>
              <a:t> свидетельство А.С. 1310342 СССР Способ удаления микроорганизмов из водной среды </a:t>
            </a:r>
            <a:r>
              <a:rPr lang="en-US" sz="750" dirty="0">
                <a:solidFill>
                  <a:srgbClr val="212529"/>
                </a:solidFill>
                <a:latin typeface="Times New Roman" panose="02020603050405020304" pitchFamily="18" charset="0"/>
                <a:cs typeface="Times New Roman" panose="02020603050405020304" pitchFamily="18" charset="0"/>
              </a:rPr>
              <a:t>/</a:t>
            </a:r>
            <a:r>
              <a:rPr lang="ru-RU" sz="750" dirty="0">
                <a:solidFill>
                  <a:srgbClr val="212529"/>
                </a:solidFill>
                <a:latin typeface="Times New Roman" panose="02020603050405020304" pitchFamily="18" charset="0"/>
                <a:cs typeface="Times New Roman" panose="02020603050405020304" pitchFamily="18" charset="0"/>
              </a:rPr>
              <a:t> Палий Г.К., Чуйко А.А., </a:t>
            </a:r>
            <a:r>
              <a:rPr lang="ru-RU" sz="750" dirty="0" err="1">
                <a:solidFill>
                  <a:srgbClr val="212529"/>
                </a:solidFill>
                <a:latin typeface="Times New Roman" panose="02020603050405020304" pitchFamily="18" charset="0"/>
                <a:cs typeface="Times New Roman" panose="02020603050405020304" pitchFamily="18" charset="0"/>
              </a:rPr>
              <a:t>Загниборода</a:t>
            </a:r>
            <a:r>
              <a:rPr lang="ru-RU" sz="750" dirty="0">
                <a:solidFill>
                  <a:srgbClr val="212529"/>
                </a:solidFill>
                <a:latin typeface="Times New Roman" panose="02020603050405020304" pitchFamily="18" charset="0"/>
                <a:cs typeface="Times New Roman" panose="02020603050405020304" pitchFamily="18" charset="0"/>
              </a:rPr>
              <a:t> П.К. с </a:t>
            </a:r>
            <a:r>
              <a:rPr lang="ru-RU" sz="750" dirty="0" err="1">
                <a:solidFill>
                  <a:srgbClr val="212529"/>
                </a:solidFill>
                <a:latin typeface="Times New Roman" panose="02020603050405020304" pitchFamily="18" charset="0"/>
                <a:cs typeface="Times New Roman" panose="02020603050405020304" pitchFamily="18" charset="0"/>
              </a:rPr>
              <a:t>соавт</a:t>
            </a:r>
            <a:r>
              <a:rPr lang="ru-RU" sz="750" dirty="0">
                <a:solidFill>
                  <a:srgbClr val="212529"/>
                </a:solidFill>
                <a:latin typeface="Times New Roman" panose="02020603050405020304" pitchFamily="18" charset="0"/>
                <a:cs typeface="Times New Roman" panose="02020603050405020304" pitchFamily="18" charset="0"/>
              </a:rPr>
              <a:t>.</a:t>
            </a:r>
            <a:endParaRPr lang="ru-RU" sz="75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3949700" y="0"/>
            <a:ext cx="6007100" cy="1200329"/>
          </a:xfrm>
          <a:prstGeom prst="rect">
            <a:avLst/>
          </a:prstGeom>
          <a:noFill/>
        </p:spPr>
        <p:txBody>
          <a:bodyPr wrap="square" rtlCol="0">
            <a:spAutoFit/>
          </a:bodyPr>
          <a:lstStyle/>
          <a:p>
            <a:r>
              <a:rPr lang="ru-RU" sz="72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СорбеФит</a:t>
            </a:r>
            <a:endParaRPr lang="ru-RU" sz="7200" dirty="0" smtClean="0"/>
          </a:p>
        </p:txBody>
      </p:sp>
      <p:sp>
        <p:nvSpPr>
          <p:cNvPr id="14" name="TextBox 13"/>
          <p:cNvSpPr txBox="1"/>
          <p:nvPr/>
        </p:nvSpPr>
        <p:spPr>
          <a:xfrm>
            <a:off x="641268" y="3871356"/>
            <a:ext cx="2329292" cy="369332"/>
          </a:xfrm>
          <a:prstGeom prst="rect">
            <a:avLst/>
          </a:prstGeom>
          <a:noFill/>
        </p:spPr>
        <p:txBody>
          <a:bodyPr wrap="none" rtlCol="0">
            <a:spAutoFit/>
          </a:bodyPr>
          <a:lstStyle/>
          <a:p>
            <a:r>
              <a:rPr lang="en-US" dirty="0" smtClean="0"/>
              <a:t>S </a:t>
            </a:r>
            <a:r>
              <a:rPr lang="ru-RU" dirty="0" smtClean="0"/>
              <a:t>кишечника = 250 м2</a:t>
            </a:r>
            <a:endParaRPr lang="ru-RU" dirty="0"/>
          </a:p>
        </p:txBody>
      </p:sp>
      <p:pic>
        <p:nvPicPr>
          <p:cNvPr id="16" name="Рисунок 15"/>
          <p:cNvPicPr/>
          <p:nvPr/>
        </p:nvPicPr>
        <p:blipFill>
          <a:blip r:embed="rId5"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extLst>
      <p:ext uri="{BB962C8B-B14F-4D97-AF65-F5344CB8AC3E}">
        <p14:creationId xmlns="" xmlns:p14="http://schemas.microsoft.com/office/powerpoint/2010/main" val="75571953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95346" y="0"/>
            <a:ext cx="10134600" cy="1590896"/>
          </a:xfrm>
        </p:spPr>
        <p:txBody>
          <a:bodyPr>
            <a:noAutofit/>
          </a:bodyPr>
          <a:lstStyle/>
          <a:p>
            <a:pPr algn="ctr"/>
            <a:r>
              <a:rPr lang="ru-RU" sz="9600" dirty="0" err="1" smtClean="0">
                <a:solidFill>
                  <a:srgbClr val="5F4A86"/>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СорбеФит</a:t>
            </a:r>
            <a:endParaRPr lang="ru-RU" sz="9600" dirty="0">
              <a:solidFill>
                <a:srgbClr val="5F4A86"/>
              </a:solidFill>
            </a:endParaRPr>
          </a:p>
        </p:txBody>
      </p:sp>
      <p:graphicFrame>
        <p:nvGraphicFramePr>
          <p:cNvPr id="4" name="Содержимое 3"/>
          <p:cNvGraphicFramePr>
            <a:graphicFrameLocks noGrp="1"/>
          </p:cNvGraphicFramePr>
          <p:nvPr>
            <p:ph idx="4294967295"/>
          </p:nvPr>
        </p:nvGraphicFramePr>
        <p:xfrm>
          <a:off x="437323" y="1383526"/>
          <a:ext cx="11211338" cy="5474473"/>
        </p:xfrm>
        <a:graphic>
          <a:graphicData uri="http://schemas.openxmlformats.org/drawingml/2006/chart">
            <c:chart xmlns:c="http://schemas.openxmlformats.org/drawingml/2006/chart" xmlns:r="http://schemas.openxmlformats.org/officeDocument/2006/relationships" r:id="rId2"/>
          </a:graphicData>
        </a:graphic>
      </p:graphicFrame>
      <p:pic>
        <p:nvPicPr>
          <p:cNvPr id="5" name="Рисунок 4"/>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A9EB0AA-5766-4694-9C6E-C3517A31B431}"/>
              </a:ext>
            </a:extLst>
          </p:cNvPr>
          <p:cNvSpPr>
            <a:spLocks noGrp="1"/>
          </p:cNvSpPr>
          <p:nvPr>
            <p:ph type="title"/>
          </p:nvPr>
        </p:nvSpPr>
        <p:spPr>
          <a:xfrm>
            <a:off x="913774" y="285142"/>
            <a:ext cx="10364451" cy="1596177"/>
          </a:xfrm>
        </p:spPr>
        <p:txBody>
          <a:bodyPr>
            <a:noAutofit/>
          </a:bodyPr>
          <a:lstStyle/>
          <a:p>
            <a:r>
              <a:rPr lang="ru-RU" sz="4000" b="1" kern="100" dirty="0">
                <a:effectLst/>
                <a:latin typeface="Times New Roman" panose="02020603050405020304" pitchFamily="18" charset="0"/>
                <a:ea typeface="Courier New" panose="02070309020205020404" pitchFamily="49" charset="0"/>
                <a:cs typeface="Times New Roman" panose="02020603050405020304" pitchFamily="18" charset="0"/>
              </a:rPr>
              <a:t>Сравнение конкурирующих препаратов по удобству примен</a:t>
            </a:r>
            <a:r>
              <a:rPr lang="ru-RU" sz="4000" b="1" kern="100" dirty="0">
                <a:effectLst/>
                <a:latin typeface="Times New Roman" panose="02020603050405020304" pitchFamily="18" charset="0"/>
                <a:ea typeface="Courier New" panose="02070309020205020404" pitchFamily="49" charset="0"/>
                <a:cs typeface="Symbol" panose="05050102010706020507" pitchFamily="18" charset="2"/>
              </a:rPr>
              <a:t>ения.</a:t>
            </a:r>
            <a:endParaRPr lang="ru-RU" sz="4000" b="1" dirty="0"/>
          </a:p>
        </p:txBody>
      </p:sp>
      <p:graphicFrame>
        <p:nvGraphicFramePr>
          <p:cNvPr id="4" name="Объект 3">
            <a:extLst>
              <a:ext uri="{FF2B5EF4-FFF2-40B4-BE49-F238E27FC236}">
                <a16:creationId xmlns:a16="http://schemas.microsoft.com/office/drawing/2014/main" xmlns="" id="{7FB79DD3-A605-4935-80AF-9521C9998B00}"/>
              </a:ext>
            </a:extLst>
          </p:cNvPr>
          <p:cNvGraphicFramePr>
            <a:graphicFrameLocks noGrp="1"/>
          </p:cNvGraphicFramePr>
          <p:nvPr>
            <p:ph sz="quarter" idx="13"/>
            <p:extLst>
              <p:ext uri="{D42A27DB-BD31-4B8C-83A1-F6EECF244321}">
                <p14:modId xmlns:p14="http://schemas.microsoft.com/office/powerpoint/2010/main" xmlns="" val="2383249365"/>
              </p:ext>
            </p:extLst>
          </p:nvPr>
        </p:nvGraphicFramePr>
        <p:xfrm>
          <a:off x="976311" y="1881319"/>
          <a:ext cx="10239375" cy="4038385"/>
        </p:xfrm>
        <a:graphic>
          <a:graphicData uri="http://schemas.openxmlformats.org/drawingml/2006/table">
            <a:tbl>
              <a:tblPr>
                <a:tableStyleId>{5C22544A-7EE6-4342-B048-85BDC9FD1C3A}</a:tableStyleId>
              </a:tblPr>
              <a:tblGrid>
                <a:gridCol w="2000250">
                  <a:extLst>
                    <a:ext uri="{9D8B030D-6E8A-4147-A177-3AD203B41FA5}">
                      <a16:colId xmlns:a16="http://schemas.microsoft.com/office/drawing/2014/main" xmlns="" val="1583051632"/>
                    </a:ext>
                  </a:extLst>
                </a:gridCol>
                <a:gridCol w="8239125">
                  <a:extLst>
                    <a:ext uri="{9D8B030D-6E8A-4147-A177-3AD203B41FA5}">
                      <a16:colId xmlns:a16="http://schemas.microsoft.com/office/drawing/2014/main" xmlns="" val="974323793"/>
                    </a:ext>
                  </a:extLst>
                </a:gridCol>
              </a:tblGrid>
              <a:tr h="282558">
                <a:tc>
                  <a:txBody>
                    <a:bodyPr/>
                    <a:lstStyle/>
                    <a:p>
                      <a:pPr algn="ctr">
                        <a:lnSpc>
                          <a:spcPct val="107000"/>
                        </a:lnSpc>
                        <a:spcBef>
                          <a:spcPts val="600"/>
                        </a:spcBef>
                      </a:pPr>
                      <a:r>
                        <a:rPr lang="ru-RU" sz="2400" b="1" kern="100" dirty="0">
                          <a:effectLst/>
                          <a:latin typeface="Times New Roman" panose="02020603050405020304" pitchFamily="18" charset="0"/>
                          <a:cs typeface="Times New Roman" panose="02020603050405020304" pitchFamily="18" charset="0"/>
                        </a:rPr>
                        <a:t>Препарат</a:t>
                      </a:r>
                      <a:endParaRPr lang="ru-RU" sz="2400" b="1" kern="1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ctr">
                        <a:lnSpc>
                          <a:spcPct val="107000"/>
                        </a:lnSpc>
                        <a:spcBef>
                          <a:spcPts val="600"/>
                        </a:spcBef>
                      </a:pPr>
                      <a:r>
                        <a:rPr lang="ru-RU" sz="2400" b="1" kern="100" dirty="0">
                          <a:effectLst/>
                          <a:latin typeface="Times New Roman" panose="02020603050405020304" pitchFamily="18" charset="0"/>
                          <a:cs typeface="Times New Roman" panose="02020603050405020304" pitchFamily="18" charset="0"/>
                        </a:rPr>
                        <a:t>Недостатки</a:t>
                      </a:r>
                      <a:endParaRPr lang="ru-RU" sz="2400" b="1" kern="1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53975" marR="68580" marT="0" marB="0">
                    <a:solidFill>
                      <a:schemeClr val="bg2">
                        <a:lumMod val="40000"/>
                        <a:lumOff val="60000"/>
                      </a:schemeClr>
                    </a:solidFill>
                  </a:tcPr>
                </a:tc>
                <a:extLst>
                  <a:ext uri="{0D108BD9-81ED-4DB2-BD59-A6C34878D82A}">
                    <a16:rowId xmlns:a16="http://schemas.microsoft.com/office/drawing/2014/main" xmlns="" val="4128914210"/>
                  </a:ext>
                </a:extLst>
              </a:tr>
              <a:tr h="907580">
                <a:tc>
                  <a:txBody>
                    <a:bodyPr/>
                    <a:lstStyle/>
                    <a:p>
                      <a:pPr algn="just">
                        <a:lnSpc>
                          <a:spcPct val="107000"/>
                        </a:lnSpc>
                        <a:spcBef>
                          <a:spcPts val="600"/>
                        </a:spcBef>
                      </a:pPr>
                      <a:r>
                        <a:rPr lang="ru-RU" sz="2400" kern="100" dirty="0" err="1">
                          <a:effectLst/>
                          <a:latin typeface="Times New Roman" panose="02020603050405020304" pitchFamily="18" charset="0"/>
                          <a:cs typeface="Times New Roman" panose="02020603050405020304" pitchFamily="18" charset="0"/>
                        </a:rPr>
                        <a:t>Полифепан</a:t>
                      </a:r>
                      <a:endParaRPr lang="ru-RU" sz="2400" kern="1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just">
                        <a:lnSpc>
                          <a:spcPct val="107000"/>
                        </a:lnSpc>
                        <a:spcBef>
                          <a:spcPts val="600"/>
                        </a:spcBef>
                      </a:pPr>
                      <a:r>
                        <a:rPr lang="ru-RU" sz="2400" kern="100" dirty="0">
                          <a:effectLst/>
                          <a:latin typeface="Times New Roman" panose="02020603050405020304" pitchFamily="18" charset="0"/>
                          <a:cs typeface="Times New Roman" panose="02020603050405020304" pitchFamily="18" charset="0"/>
                        </a:rPr>
                        <a:t>Многие пациенты (особенно дети) отказываются принимать, называя его землей. Об этом же говорят врачи.</a:t>
                      </a:r>
                      <a:endParaRPr lang="ru-RU" sz="2400" kern="1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53975" marR="68580" marT="0" marB="0">
                    <a:solidFill>
                      <a:schemeClr val="bg2">
                        <a:lumMod val="40000"/>
                        <a:lumOff val="60000"/>
                      </a:schemeClr>
                    </a:solidFill>
                  </a:tcPr>
                </a:tc>
                <a:extLst>
                  <a:ext uri="{0D108BD9-81ED-4DB2-BD59-A6C34878D82A}">
                    <a16:rowId xmlns:a16="http://schemas.microsoft.com/office/drawing/2014/main" xmlns="" val="3620720269"/>
                  </a:ext>
                </a:extLst>
              </a:tr>
              <a:tr h="1215330">
                <a:tc>
                  <a:txBody>
                    <a:bodyPr/>
                    <a:lstStyle/>
                    <a:p>
                      <a:pPr algn="just">
                        <a:lnSpc>
                          <a:spcPct val="107000"/>
                        </a:lnSpc>
                        <a:spcBef>
                          <a:spcPts val="600"/>
                        </a:spcBef>
                      </a:pPr>
                      <a:r>
                        <a:rPr lang="ru-RU" sz="2400" kern="100">
                          <a:effectLst/>
                          <a:latin typeface="Times New Roman" panose="02020603050405020304" pitchFamily="18" charset="0"/>
                          <a:cs typeface="Times New Roman" panose="02020603050405020304" pitchFamily="18" charset="0"/>
                        </a:rPr>
                        <a:t>Энтеросгель</a:t>
                      </a:r>
                      <a:endParaRPr lang="ru-RU" sz="2400" kern="10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just">
                        <a:lnSpc>
                          <a:spcPct val="107000"/>
                        </a:lnSpc>
                        <a:spcBef>
                          <a:spcPts val="600"/>
                        </a:spcBef>
                      </a:pPr>
                      <a:r>
                        <a:rPr lang="ru-RU" sz="2400" kern="100" dirty="0">
                          <a:effectLst/>
                          <a:latin typeface="Times New Roman" panose="02020603050405020304" pitchFamily="18" charset="0"/>
                          <a:cs typeface="Times New Roman" panose="02020603050405020304" pitchFamily="18" charset="0"/>
                        </a:rPr>
                        <a:t>Перед употреблением необходимо растереть по стенкам стакана и долить водой, что тоже не очень удобно. Эффективность его ограничена в случаях остро развившихся заболеваний.</a:t>
                      </a:r>
                      <a:endParaRPr lang="ru-RU" sz="2400" kern="1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53975" marR="68580" marT="0" marB="0">
                    <a:solidFill>
                      <a:schemeClr val="bg2">
                        <a:lumMod val="40000"/>
                        <a:lumOff val="60000"/>
                      </a:schemeClr>
                    </a:solidFill>
                  </a:tcPr>
                </a:tc>
                <a:extLst>
                  <a:ext uri="{0D108BD9-81ED-4DB2-BD59-A6C34878D82A}">
                    <a16:rowId xmlns:a16="http://schemas.microsoft.com/office/drawing/2014/main" xmlns="" val="3801758978"/>
                  </a:ext>
                </a:extLst>
              </a:tr>
              <a:tr h="907580">
                <a:tc>
                  <a:txBody>
                    <a:bodyPr/>
                    <a:lstStyle/>
                    <a:p>
                      <a:pPr algn="just">
                        <a:lnSpc>
                          <a:spcPct val="107000"/>
                        </a:lnSpc>
                        <a:spcBef>
                          <a:spcPts val="600"/>
                        </a:spcBef>
                      </a:pPr>
                      <a:r>
                        <a:rPr lang="ru-RU" sz="2400" kern="100">
                          <a:effectLst/>
                          <a:latin typeface="Times New Roman" panose="02020603050405020304" pitchFamily="18" charset="0"/>
                          <a:cs typeface="Times New Roman" panose="02020603050405020304" pitchFamily="18" charset="0"/>
                        </a:rPr>
                        <a:t>Смекта</a:t>
                      </a:r>
                      <a:endParaRPr lang="ru-RU" sz="2400" kern="100">
                        <a:effectLst/>
                        <a:latin typeface="Times New Roman" panose="02020603050405020304" pitchFamily="18" charset="0"/>
                        <a:ea typeface="Courier New" panose="02070309020205020404" pitchFamily="49"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algn="just">
                        <a:lnSpc>
                          <a:spcPct val="107000"/>
                        </a:lnSpc>
                        <a:spcBef>
                          <a:spcPts val="600"/>
                        </a:spcBef>
                      </a:pPr>
                      <a:r>
                        <a:rPr lang="ru-RU" sz="2400" kern="100" dirty="0">
                          <a:effectLst/>
                          <a:latin typeface="Times New Roman" panose="02020603050405020304" pitchFamily="18" charset="0"/>
                          <a:cs typeface="Times New Roman" panose="02020603050405020304" pitchFamily="18" charset="0"/>
                        </a:rPr>
                        <a:t>Чаще используется с целью защиты слизистой оболочки желудочно-кишечного тракта от различных повреждающих воздействий</a:t>
                      </a:r>
                      <a:endParaRPr lang="ru-RU" sz="2400" kern="100" dirty="0">
                        <a:effectLst/>
                        <a:latin typeface="Times New Roman" panose="02020603050405020304" pitchFamily="18" charset="0"/>
                        <a:ea typeface="Courier New" panose="02070309020205020404" pitchFamily="49" charset="0"/>
                        <a:cs typeface="Times New Roman" panose="02020603050405020304" pitchFamily="18" charset="0"/>
                      </a:endParaRPr>
                    </a:p>
                  </a:txBody>
                  <a:tcPr marL="53975" marR="68580" marT="0" marB="0">
                    <a:solidFill>
                      <a:schemeClr val="bg2">
                        <a:lumMod val="40000"/>
                        <a:lumOff val="60000"/>
                      </a:schemeClr>
                    </a:solidFill>
                  </a:tcPr>
                </a:tc>
                <a:extLst>
                  <a:ext uri="{0D108BD9-81ED-4DB2-BD59-A6C34878D82A}">
                    <a16:rowId xmlns:a16="http://schemas.microsoft.com/office/drawing/2014/main" xmlns="" val="2071965889"/>
                  </a:ext>
                </a:extLst>
              </a:tr>
            </a:tbl>
          </a:graphicData>
        </a:graphic>
      </p:graphicFrame>
      <p:pic>
        <p:nvPicPr>
          <p:cNvPr id="5122" name="Picture 2" descr="Сорбенты для очистки кишечника: список препаратов и натуральных продуктов">
            <a:extLst>
              <a:ext uri="{FF2B5EF4-FFF2-40B4-BE49-F238E27FC236}">
                <a16:creationId xmlns:a16="http://schemas.microsoft.com/office/drawing/2014/main" xmlns="" id="{0F917B67-EFB5-45D2-B0DF-81ECCAEAA36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967914" y="5428510"/>
            <a:ext cx="2152422" cy="1433513"/>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extLst>
      <p:ext uri="{BB962C8B-B14F-4D97-AF65-F5344CB8AC3E}">
        <p14:creationId xmlns:p14="http://schemas.microsoft.com/office/powerpoint/2010/main" xmlns="" val="130078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Прямоугольник 7"/>
          <p:cNvSpPr>
            <a:spLocks noChangeArrowheads="1"/>
          </p:cNvSpPr>
          <p:nvPr/>
        </p:nvSpPr>
        <p:spPr bwMode="auto">
          <a:xfrm>
            <a:off x="6286502" y="2857496"/>
            <a:ext cx="4762487" cy="523220"/>
          </a:xfrm>
          <a:prstGeom prst="rect">
            <a:avLst/>
          </a:prstGeom>
          <a:noFill/>
          <a:ln w="9525">
            <a:noFill/>
            <a:miter lim="800000"/>
            <a:headEnd/>
            <a:tailEnd/>
          </a:ln>
        </p:spPr>
        <p:txBody>
          <a:bodyPr wrap="square">
            <a:spAutoFit/>
          </a:bodyPr>
          <a:lstStyle/>
          <a:p>
            <a:endParaRPr lang="ru-RU" sz="2800" dirty="0">
              <a:latin typeface="Tahoma" pitchFamily="34" charset="0"/>
            </a:endParaRPr>
          </a:p>
        </p:txBody>
      </p:sp>
      <p:pic>
        <p:nvPicPr>
          <p:cNvPr id="9" name="Объект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763163" y="2653307"/>
            <a:ext cx="10293670" cy="3524856"/>
          </a:xfrm>
          <a:prstGeom prst="rect">
            <a:avLst/>
          </a:prstGeom>
        </p:spPr>
      </p:pic>
      <p:sp>
        <p:nvSpPr>
          <p:cNvPr id="11" name="Скругленный прямоугольник 10"/>
          <p:cNvSpPr/>
          <p:nvPr/>
        </p:nvSpPr>
        <p:spPr>
          <a:xfrm>
            <a:off x="2360071" y="2036349"/>
            <a:ext cx="8117207" cy="487496"/>
          </a:xfrm>
          <a:prstGeom prst="roundRect">
            <a:avLst/>
          </a:prstGeom>
          <a:solidFill>
            <a:srgbClr val="94B6D2">
              <a:lumMod val="20000"/>
              <a:lumOff val="80000"/>
            </a:srgbClr>
          </a:solidFill>
          <a:ln w="19050" cap="flat" cmpd="sng" algn="ctr">
            <a:solidFill>
              <a:srgbClr val="7030A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Показатель адсорбции (мг</a:t>
            </a:r>
            <a:r>
              <a:rPr kumimoji="0" lang="en-US"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u-RU" sz="1800" b="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г), в просвете тонкой кишки</a:t>
            </a:r>
          </a:p>
        </p:txBody>
      </p:sp>
      <p:sp>
        <p:nvSpPr>
          <p:cNvPr id="2" name="Скругленный прямоугольник 1"/>
          <p:cNvSpPr/>
          <p:nvPr/>
        </p:nvSpPr>
        <p:spPr>
          <a:xfrm>
            <a:off x="1103445" y="1340768"/>
            <a:ext cx="10177131" cy="504056"/>
          </a:xfrm>
          <a:prstGeom prst="roundRect">
            <a:avLst/>
          </a:prstGeom>
          <a:noFill/>
          <a:ln w="381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chemeClr val="tx1"/>
                </a:solidFill>
                <a:latin typeface="Times New Roman" panose="02020603050405020304" pitchFamily="18" charset="0"/>
                <a:ea typeface="Malgun Gothic" panose="020B0503020000020004" pitchFamily="34" charset="-127"/>
                <a:cs typeface="Times New Roman" panose="02020603050405020304" pitchFamily="18" charset="0"/>
              </a:rPr>
              <a:t>Энтеросорбенты: сравнение сорбционной способности</a:t>
            </a:r>
            <a:endParaRPr lang="ru-RU" sz="2000" dirty="0">
              <a:solidFill>
                <a:schemeClr val="tx1"/>
              </a:solidFill>
            </a:endParaRPr>
          </a:p>
        </p:txBody>
      </p:sp>
      <p:sp>
        <p:nvSpPr>
          <p:cNvPr id="3" name="Скругленный прямоугольник 2"/>
          <p:cNvSpPr/>
          <p:nvPr/>
        </p:nvSpPr>
        <p:spPr>
          <a:xfrm>
            <a:off x="2259648" y="3340644"/>
            <a:ext cx="9452623" cy="504056"/>
          </a:xfrm>
          <a:prstGeom prst="roundRect">
            <a:avLst/>
          </a:prstGeom>
          <a:noFill/>
          <a:ln w="28575">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5478448" y="3371354"/>
            <a:ext cx="2989691" cy="397566"/>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p:cNvSpPr/>
          <p:nvPr/>
        </p:nvSpPr>
        <p:spPr>
          <a:xfrm>
            <a:off x="10797870" y="3383114"/>
            <a:ext cx="113637" cy="385804"/>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кругленный прямоугольник 14"/>
          <p:cNvSpPr/>
          <p:nvPr/>
        </p:nvSpPr>
        <p:spPr>
          <a:xfrm>
            <a:off x="2282025" y="3395208"/>
            <a:ext cx="1701579" cy="4293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СорбеФит</a:t>
            </a:r>
            <a:endParaRPr lang="ru-RU" sz="2000" b="1" dirty="0"/>
          </a:p>
        </p:txBody>
      </p:sp>
      <p:sp>
        <p:nvSpPr>
          <p:cNvPr id="16" name="TextBox 15"/>
          <p:cNvSpPr txBox="1"/>
          <p:nvPr/>
        </p:nvSpPr>
        <p:spPr>
          <a:xfrm>
            <a:off x="4146550" y="0"/>
            <a:ext cx="4855816" cy="1323439"/>
          </a:xfrm>
          <a:prstGeom prst="rect">
            <a:avLst/>
          </a:prstGeom>
          <a:noFill/>
        </p:spPr>
        <p:txBody>
          <a:bodyPr wrap="none" rtlCol="0">
            <a:spAutoFit/>
          </a:bodyPr>
          <a:lstStyle/>
          <a:p>
            <a:r>
              <a:rPr lang="ru-RU" sz="8000"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СорбеФит</a:t>
            </a:r>
            <a:endParaRPr lang="ru-RU" sz="8000" dirty="0"/>
          </a:p>
        </p:txBody>
      </p:sp>
      <p:pic>
        <p:nvPicPr>
          <p:cNvPr id="17" name="Рисунок 16" descr="IMG-7724.JPG"/>
          <p:cNvPicPr>
            <a:picLocks noChangeAspect="1"/>
          </p:cNvPicPr>
          <p:nvPr/>
        </p:nvPicPr>
        <p:blipFill>
          <a:blip r:embed="rId4" cstate="print"/>
          <a:stretch>
            <a:fillRect/>
          </a:stretch>
        </p:blipFill>
        <p:spPr>
          <a:xfrm>
            <a:off x="159026" y="151075"/>
            <a:ext cx="2747610" cy="2989690"/>
          </a:xfrm>
          <a:prstGeom prst="rect">
            <a:avLst/>
          </a:prstGeom>
          <a:ln>
            <a:noFill/>
          </a:ln>
          <a:effectLst>
            <a:softEdge rad="112500"/>
          </a:effectLst>
        </p:spPr>
      </p:pic>
      <p:pic>
        <p:nvPicPr>
          <p:cNvPr id="13" name="Рисунок 12"/>
          <p:cNvPicPr/>
          <p:nvPr/>
        </p:nvPicPr>
        <p:blipFill>
          <a:blip r:embed="rId5"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extLst>
      <p:ext uri="{BB962C8B-B14F-4D97-AF65-F5344CB8AC3E}">
        <p14:creationId xmlns="" xmlns:p14="http://schemas.microsoft.com/office/powerpoint/2010/main" val="92522458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761963" y="2428869"/>
            <a:ext cx="10363200" cy="2714625"/>
          </a:xfrm>
        </p:spPr>
        <p:txBody>
          <a:bodyPr/>
          <a:lstStyle/>
          <a:p>
            <a:pPr algn="l" eaLnBrk="1" hangingPunct="1"/>
            <a:r>
              <a:rPr lang="ru-RU" sz="3600" dirty="0" smtClean="0">
                <a:latin typeface="Tahoma" pitchFamily="34" charset="0"/>
                <a:cs typeface="Tahoma" pitchFamily="34" charset="0"/>
              </a:rPr>
              <a:t/>
            </a:r>
            <a:br>
              <a:rPr lang="ru-RU" sz="3600" dirty="0" smtClean="0">
                <a:latin typeface="Tahoma" pitchFamily="34" charset="0"/>
                <a:cs typeface="Tahoma" pitchFamily="34" charset="0"/>
              </a:rPr>
            </a:br>
            <a:r>
              <a:rPr lang="ru-RU" sz="2700" dirty="0" smtClean="0">
                <a:latin typeface="Tahoma" pitchFamily="34" charset="0"/>
                <a:cs typeface="Tahoma" pitchFamily="34" charset="0"/>
              </a:rPr>
              <a:t/>
            </a:r>
            <a:br>
              <a:rPr lang="ru-RU" sz="2700" dirty="0" smtClean="0">
                <a:latin typeface="Tahoma" pitchFamily="34" charset="0"/>
                <a:cs typeface="Tahoma" pitchFamily="34" charset="0"/>
              </a:rPr>
            </a:br>
            <a:r>
              <a:rPr lang="ru-RU" sz="2700" b="1" dirty="0" smtClean="0"/>
              <a:t/>
            </a:r>
            <a:br>
              <a:rPr lang="ru-RU" sz="2700" b="1" dirty="0" smtClean="0"/>
            </a:br>
            <a:endParaRPr lang="ru-RU" sz="2700" b="1" dirty="0" smtClean="0"/>
          </a:p>
        </p:txBody>
      </p:sp>
      <p:pic>
        <p:nvPicPr>
          <p:cNvPr id="7" name="Объект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31371" y="1484784"/>
            <a:ext cx="4570533" cy="4431956"/>
          </a:xfrm>
          <a:prstGeom prst="rect">
            <a:avLst/>
          </a:prstGeom>
        </p:spPr>
      </p:pic>
      <p:sp>
        <p:nvSpPr>
          <p:cNvPr id="8" name="Скругленный прямоугольник 7"/>
          <p:cNvSpPr/>
          <p:nvPr/>
        </p:nvSpPr>
        <p:spPr>
          <a:xfrm>
            <a:off x="5558663" y="1595097"/>
            <a:ext cx="6201967" cy="2506343"/>
          </a:xfrm>
          <a:prstGeom prst="roundRect">
            <a:avLst/>
          </a:prstGeom>
          <a:solidFill>
            <a:srgbClr val="94B6D2">
              <a:lumMod val="20000"/>
              <a:lumOff val="80000"/>
            </a:srgbClr>
          </a:solidFill>
          <a:ln w="19050" cap="flat" cmpd="sng" algn="ctr">
            <a:solidFill>
              <a:srgbClr val="7030A0"/>
            </a:solidFill>
            <a:prstDash val="solid"/>
            <a:miter lim="800000"/>
          </a:ln>
          <a:effectLst/>
        </p:spPr>
        <p:txBody>
          <a:bodyPr rtlCol="0" anchor="ctr"/>
          <a:lstStyle/>
          <a:p>
            <a:pPr lvl="0" algn="ctr"/>
            <a:r>
              <a:rPr lang="ru-RU" sz="3200" dirty="0" smtClean="0"/>
              <a:t>К</a:t>
            </a:r>
            <a:r>
              <a:rPr lang="ru-RU" sz="2000" dirty="0" smtClean="0"/>
              <a:t>ремния диоксид </a:t>
            </a:r>
            <a:r>
              <a:rPr lang="ru-RU" sz="2000" b="1" kern="0" dirty="0" smtClean="0">
                <a:solidFill>
                  <a:prstClr val="black"/>
                </a:solidFill>
                <a:latin typeface="Times New Roman" panose="02020603050405020304" pitchFamily="18" charset="0"/>
                <a:cs typeface="Times New Roman" panose="02020603050405020304" pitchFamily="18" charset="0"/>
              </a:rPr>
              <a:t>рекомендован Минздравом РФ для лечения </a:t>
            </a:r>
            <a:r>
              <a:rPr lang="en-US" sz="2000" b="1" kern="0" dirty="0" smtClean="0">
                <a:solidFill>
                  <a:prstClr val="black"/>
                </a:solidFill>
                <a:latin typeface="Times New Roman" panose="02020603050405020304" pitchFamily="18" charset="0"/>
                <a:cs typeface="Times New Roman" panose="02020603050405020304" pitchFamily="18" charset="0"/>
              </a:rPr>
              <a:t>COVID-19</a:t>
            </a:r>
            <a:r>
              <a:rPr lang="ru-RU" sz="2000" b="1" kern="0" dirty="0" smtClean="0">
                <a:solidFill>
                  <a:prstClr val="black"/>
                </a:solidFill>
                <a:latin typeface="Times New Roman" panose="02020603050405020304" pitchFamily="18" charset="0"/>
                <a:cs typeface="Times New Roman" panose="02020603050405020304" pitchFamily="18" charset="0"/>
              </a:rPr>
              <a:t>:</a:t>
            </a:r>
            <a:endParaRPr kumimoji="0" lang="ru-RU" sz="20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При выраженной интоксикации</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Дискомфорте в животе</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Диарее</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Тошноте</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20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Рвоте</a:t>
            </a:r>
          </a:p>
        </p:txBody>
      </p:sp>
      <p:sp>
        <p:nvSpPr>
          <p:cNvPr id="10" name="Скругленный прямоугольник 9"/>
          <p:cNvSpPr/>
          <p:nvPr/>
        </p:nvSpPr>
        <p:spPr>
          <a:xfrm>
            <a:off x="5548224" y="4255430"/>
            <a:ext cx="6212405" cy="1274687"/>
          </a:xfrm>
          <a:prstGeom prst="roundRect">
            <a:avLst/>
          </a:prstGeom>
          <a:solidFill>
            <a:srgbClr val="94B6D2">
              <a:lumMod val="20000"/>
              <a:lumOff val="80000"/>
            </a:srgbClr>
          </a:solidFill>
          <a:ln w="19050" cap="flat" cmpd="sng" algn="ctr">
            <a:solidFill>
              <a:srgbClr val="7030A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При интоксикации в результате побочных эффектов других лекарственных препаратов</a:t>
            </a:r>
          </a:p>
        </p:txBody>
      </p:sp>
      <p:sp>
        <p:nvSpPr>
          <p:cNvPr id="11" name="Объект 4"/>
          <p:cNvSpPr txBox="1">
            <a:spLocks/>
          </p:cNvSpPr>
          <p:nvPr/>
        </p:nvSpPr>
        <p:spPr>
          <a:xfrm>
            <a:off x="351218" y="6104511"/>
            <a:ext cx="11489564" cy="297147"/>
          </a:xfrm>
          <a:prstGeom prst="snipRoundRect">
            <a:avLst/>
          </a:prstGeom>
          <a:solidFill>
            <a:schemeClr val="accent1">
              <a:lumMod val="20000"/>
              <a:lumOff val="80000"/>
            </a:schemeClr>
          </a:solidFill>
          <a:ln w="12700" cap="flat" cmpd="sng" algn="ctr">
            <a:solidFill>
              <a:schemeClr val="accent1">
                <a:lumMod val="40000"/>
                <a:lumOff val="60000"/>
              </a:schemeClr>
            </a:solidFill>
            <a:prstDash val="solid"/>
            <a:miter lim="800000"/>
          </a:ln>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ru-RU" sz="1050" dirty="0" smtClean="0">
                <a:solidFill>
                  <a:srgbClr val="212529"/>
                </a:solidFill>
                <a:latin typeface="Times New Roman" panose="02020603050405020304" pitchFamily="18" charset="0"/>
                <a:cs typeface="Times New Roman" panose="02020603050405020304" pitchFamily="18" charset="0"/>
              </a:rPr>
              <a:t>Временные методические рекомендации Министерства здравоохранения Российской Федерации «Профилактика, диагностика и лечение новой коронавирусной инфекции (</a:t>
            </a:r>
            <a:r>
              <a:rPr lang="en-US" sz="1050" dirty="0" smtClean="0">
                <a:solidFill>
                  <a:srgbClr val="212529"/>
                </a:solidFill>
                <a:latin typeface="Times New Roman" panose="02020603050405020304" pitchFamily="18" charset="0"/>
                <a:cs typeface="Times New Roman" panose="02020603050405020304" pitchFamily="18" charset="0"/>
              </a:rPr>
              <a:t>COVID-19</a:t>
            </a:r>
            <a:r>
              <a:rPr lang="ru-RU" sz="1050" dirty="0" smtClean="0">
                <a:solidFill>
                  <a:srgbClr val="212529"/>
                </a:solidFill>
                <a:latin typeface="Times New Roman" panose="02020603050405020304" pitchFamily="18" charset="0"/>
                <a:cs typeface="Times New Roman" panose="02020603050405020304" pitchFamily="18" charset="0"/>
              </a:rPr>
              <a:t>) версия 4 (27.03.2020 г.) ссылка на электронный ресурс:</a:t>
            </a:r>
            <a:r>
              <a:rPr lang="en-US" sz="1050" dirty="0">
                <a:solidFill>
                  <a:srgbClr val="212529"/>
                </a:solidFill>
                <a:latin typeface="Times New Roman" panose="02020603050405020304" pitchFamily="18" charset="0"/>
                <a:cs typeface="Times New Roman" panose="02020603050405020304" pitchFamily="18" charset="0"/>
              </a:rPr>
              <a:t>https://static-3.rosminzdrav.ru/system/attachments/attaches/000/049/881/original/COVID19_recomend_v4.pdf</a:t>
            </a:r>
            <a:r>
              <a:rPr lang="ru-RU" sz="1050" dirty="0" smtClean="0">
                <a:solidFill>
                  <a:srgbClr val="212529"/>
                </a:solidFill>
                <a:latin typeface="Times New Roman" panose="02020603050405020304" pitchFamily="18" charset="0"/>
                <a:cs typeface="Times New Roman" panose="02020603050405020304" pitchFamily="18" charset="0"/>
              </a:rPr>
              <a:t> </a:t>
            </a:r>
            <a:endParaRPr lang="ru-RU" sz="105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2886323" y="0"/>
            <a:ext cx="5931674" cy="1323439"/>
          </a:xfrm>
          <a:prstGeom prst="rect">
            <a:avLst/>
          </a:prstGeom>
          <a:noFill/>
        </p:spPr>
        <p:txBody>
          <a:bodyPr wrap="square" rtlCol="0">
            <a:spAutoFit/>
          </a:bodyPr>
          <a:lstStyle/>
          <a:p>
            <a:r>
              <a:rPr lang="ru-RU" sz="8000" b="1"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СорбеФит</a:t>
            </a:r>
            <a:endParaRPr lang="ru-RU" sz="2800" dirty="0" smtClean="0"/>
          </a:p>
        </p:txBody>
      </p:sp>
      <p:pic>
        <p:nvPicPr>
          <p:cNvPr id="9" name="Рисунок 8"/>
          <p:cNvPicPr/>
          <p:nvPr/>
        </p:nvPicPr>
        <p:blipFill>
          <a:blip r:embed="rId3"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extLst>
      <p:ext uri="{BB962C8B-B14F-4D97-AF65-F5344CB8AC3E}">
        <p14:creationId xmlns="" xmlns:p14="http://schemas.microsoft.com/office/powerpoint/2010/main" val="11501592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3775" y="228600"/>
            <a:ext cx="10364451" cy="1328058"/>
          </a:xfrm>
        </p:spPr>
        <p:txBody>
          <a:bodyPr>
            <a:normAutofit/>
          </a:bodyPr>
          <a:lstStyle/>
          <a:p>
            <a:pPr algn="ctr"/>
            <a:r>
              <a:rPr lang="ru-RU" sz="8000" dirty="0" err="1" smtClean="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СорбеФит</a:t>
            </a:r>
            <a:endParaRPr lang="ru-RU" sz="8000" dirty="0"/>
          </a:p>
        </p:txBody>
      </p:sp>
      <p:graphicFrame>
        <p:nvGraphicFramePr>
          <p:cNvPr id="4" name="Содержимое 3"/>
          <p:cNvGraphicFramePr>
            <a:graphicFrameLocks noGrp="1"/>
          </p:cNvGraphicFramePr>
          <p:nvPr>
            <p:ph idx="4294967295"/>
          </p:nvPr>
        </p:nvGraphicFramePr>
        <p:xfrm>
          <a:off x="357814" y="1455089"/>
          <a:ext cx="5454589" cy="34588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nvGraphicFramePr>
        <p:xfrm>
          <a:off x="6186121" y="1510748"/>
          <a:ext cx="5830957" cy="34190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3" name="Группа 8"/>
          <p:cNvGrpSpPr/>
          <p:nvPr/>
        </p:nvGrpSpPr>
        <p:grpSpPr>
          <a:xfrm>
            <a:off x="339259" y="5114925"/>
            <a:ext cx="5454588" cy="1080880"/>
            <a:chOff x="0" y="2377936"/>
            <a:chExt cx="5454588" cy="1080880"/>
          </a:xfrm>
        </p:grpSpPr>
        <p:sp>
          <p:nvSpPr>
            <p:cNvPr id="10" name="Скругленный прямоугольник 9"/>
            <p:cNvSpPr/>
            <p:nvPr/>
          </p:nvSpPr>
          <p:spPr>
            <a:xfrm>
              <a:off x="0" y="2377936"/>
              <a:ext cx="5454588" cy="10808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Скругленный прямоугольник 4"/>
            <p:cNvSpPr/>
            <p:nvPr/>
          </p:nvSpPr>
          <p:spPr>
            <a:xfrm>
              <a:off x="1199005" y="2377936"/>
              <a:ext cx="4255583" cy="1080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ru-RU" sz="2100" kern="1200"/>
            </a:p>
            <a:p>
              <a:pPr marL="171450" lvl="1" indent="-171450" algn="l" defTabSz="711200">
                <a:lnSpc>
                  <a:spcPct val="90000"/>
                </a:lnSpc>
                <a:spcBef>
                  <a:spcPct val="0"/>
                </a:spcBef>
                <a:spcAft>
                  <a:spcPct val="15000"/>
                </a:spcAft>
                <a:buChar char="••"/>
              </a:pPr>
              <a:endParaRPr lang="ru-RU" sz="1600" kern="1200"/>
            </a:p>
            <a:p>
              <a:pPr marL="171450" lvl="1" indent="-171450" algn="l" defTabSz="711200">
                <a:lnSpc>
                  <a:spcPct val="90000"/>
                </a:lnSpc>
                <a:spcBef>
                  <a:spcPct val="0"/>
                </a:spcBef>
                <a:spcAft>
                  <a:spcPct val="15000"/>
                </a:spcAft>
                <a:buChar char="••"/>
              </a:pPr>
              <a:endParaRPr lang="ru-RU" sz="1600" kern="1200"/>
            </a:p>
          </p:txBody>
        </p:sp>
      </p:grpSp>
      <p:grpSp>
        <p:nvGrpSpPr>
          <p:cNvPr id="5" name="Группа 11"/>
          <p:cNvGrpSpPr/>
          <p:nvPr/>
        </p:nvGrpSpPr>
        <p:grpSpPr>
          <a:xfrm>
            <a:off x="6223223" y="5146731"/>
            <a:ext cx="5719635" cy="1080880"/>
            <a:chOff x="0" y="2377936"/>
            <a:chExt cx="5454588" cy="1080880"/>
          </a:xfrm>
        </p:grpSpPr>
        <p:sp>
          <p:nvSpPr>
            <p:cNvPr id="13" name="Скругленный прямоугольник 12"/>
            <p:cNvSpPr/>
            <p:nvPr/>
          </p:nvSpPr>
          <p:spPr>
            <a:xfrm>
              <a:off x="0" y="2377936"/>
              <a:ext cx="5454588" cy="108088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Скругленный прямоугольник 4"/>
            <p:cNvSpPr/>
            <p:nvPr/>
          </p:nvSpPr>
          <p:spPr>
            <a:xfrm>
              <a:off x="1199005" y="2377936"/>
              <a:ext cx="4255583" cy="1080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endParaRPr lang="ru-RU" sz="2100" kern="1200"/>
            </a:p>
            <a:p>
              <a:pPr marL="171450" lvl="1" indent="-171450" algn="l" defTabSz="711200">
                <a:lnSpc>
                  <a:spcPct val="90000"/>
                </a:lnSpc>
                <a:spcBef>
                  <a:spcPct val="0"/>
                </a:spcBef>
                <a:spcAft>
                  <a:spcPct val="15000"/>
                </a:spcAft>
                <a:buChar char="••"/>
              </a:pPr>
              <a:endParaRPr lang="ru-RU" sz="1600" kern="1200"/>
            </a:p>
            <a:p>
              <a:pPr marL="171450" lvl="1" indent="-171450" algn="l" defTabSz="711200">
                <a:lnSpc>
                  <a:spcPct val="90000"/>
                </a:lnSpc>
                <a:spcBef>
                  <a:spcPct val="0"/>
                </a:spcBef>
                <a:spcAft>
                  <a:spcPct val="15000"/>
                </a:spcAft>
                <a:buChar char="••"/>
              </a:pPr>
              <a:endParaRPr lang="ru-RU" sz="1600" kern="1200"/>
            </a:p>
          </p:txBody>
        </p:sp>
      </p:grpSp>
      <p:sp>
        <p:nvSpPr>
          <p:cNvPr id="15" name="Скругленный прямоугольник 14"/>
          <p:cNvSpPr/>
          <p:nvPr/>
        </p:nvSpPr>
        <p:spPr>
          <a:xfrm>
            <a:off x="6347791" y="5291596"/>
            <a:ext cx="1166191" cy="85476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Скругленный прямоугольник 15"/>
          <p:cNvSpPr/>
          <p:nvPr/>
        </p:nvSpPr>
        <p:spPr>
          <a:xfrm>
            <a:off x="455874" y="5251837"/>
            <a:ext cx="1166191" cy="854763"/>
          </a:xfrm>
          <a:prstGeom prst="roundRect">
            <a:avLst>
              <a:gd name="adj" fmla="val 1000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17" name="Рисунок 16" descr="1674843391_top-fon-com-p-fon-dlya-prezentatsii-gepatit-106.jpg"/>
          <p:cNvPicPr>
            <a:picLocks noChangeAspect="1"/>
          </p:cNvPicPr>
          <p:nvPr/>
        </p:nvPicPr>
        <p:blipFill>
          <a:blip r:embed="rId12" cstate="print"/>
          <a:stretch>
            <a:fillRect/>
          </a:stretch>
        </p:blipFill>
        <p:spPr>
          <a:xfrm>
            <a:off x="453223" y="5303520"/>
            <a:ext cx="1123735" cy="748688"/>
          </a:xfrm>
          <a:prstGeom prst="rect">
            <a:avLst/>
          </a:prstGeom>
          <a:ln>
            <a:noFill/>
          </a:ln>
          <a:effectLst>
            <a:softEdge rad="112500"/>
          </a:effectLst>
        </p:spPr>
      </p:pic>
      <p:sp>
        <p:nvSpPr>
          <p:cNvPr id="18" name="TextBox 17"/>
          <p:cNvSpPr txBox="1"/>
          <p:nvPr/>
        </p:nvSpPr>
        <p:spPr>
          <a:xfrm>
            <a:off x="1789044" y="5311471"/>
            <a:ext cx="3690369" cy="646331"/>
          </a:xfrm>
          <a:prstGeom prst="rect">
            <a:avLst/>
          </a:prstGeom>
          <a:noFill/>
        </p:spPr>
        <p:txBody>
          <a:bodyPr wrap="none" rtlCol="0">
            <a:spAutoFit/>
          </a:bodyPr>
          <a:lstStyle/>
          <a:p>
            <a:r>
              <a:rPr lang="ru-RU" sz="3600" dirty="0" smtClean="0">
                <a:solidFill>
                  <a:schemeClr val="bg1"/>
                </a:solidFill>
              </a:rPr>
              <a:t>Вирусный гепатит</a:t>
            </a:r>
            <a:endParaRPr lang="ru-RU" sz="3600" dirty="0">
              <a:solidFill>
                <a:schemeClr val="bg1"/>
              </a:solidFill>
            </a:endParaRPr>
          </a:p>
        </p:txBody>
      </p:sp>
      <p:pic>
        <p:nvPicPr>
          <p:cNvPr id="19" name="Рисунок 18" descr="1677709658_bogatyr-club-p-zagryaznennaya-planeta-zemlya-foni-vkontak-24.jpg"/>
          <p:cNvPicPr>
            <a:picLocks noChangeAspect="1"/>
          </p:cNvPicPr>
          <p:nvPr/>
        </p:nvPicPr>
        <p:blipFill>
          <a:blip r:embed="rId13" cstate="print"/>
          <a:stretch>
            <a:fillRect/>
          </a:stretch>
        </p:blipFill>
        <p:spPr>
          <a:xfrm>
            <a:off x="6424653" y="5319422"/>
            <a:ext cx="1027804" cy="8269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 name="TextBox 20"/>
          <p:cNvSpPr txBox="1"/>
          <p:nvPr/>
        </p:nvSpPr>
        <p:spPr>
          <a:xfrm>
            <a:off x="7442421" y="5359179"/>
            <a:ext cx="4405021" cy="523220"/>
          </a:xfrm>
          <a:prstGeom prst="rect">
            <a:avLst/>
          </a:prstGeom>
          <a:noFill/>
        </p:spPr>
        <p:txBody>
          <a:bodyPr wrap="square" rtlCol="0">
            <a:spAutoFit/>
          </a:bodyPr>
          <a:lstStyle/>
          <a:p>
            <a:r>
              <a:rPr lang="ru-RU" sz="2800" dirty="0" smtClean="0">
                <a:solidFill>
                  <a:schemeClr val="bg1"/>
                </a:solidFill>
              </a:rPr>
              <a:t>Неблагоприятная экология</a:t>
            </a:r>
            <a:endParaRPr lang="ru-RU" sz="2800" dirty="0">
              <a:solidFill>
                <a:schemeClr val="bg1"/>
              </a:solidFill>
            </a:endParaRPr>
          </a:p>
        </p:txBody>
      </p:sp>
      <p:pic>
        <p:nvPicPr>
          <p:cNvPr id="22" name="Рисунок 21" descr="IMG-7724.JPG"/>
          <p:cNvPicPr>
            <a:picLocks noChangeAspect="1"/>
          </p:cNvPicPr>
          <p:nvPr/>
        </p:nvPicPr>
        <p:blipFill>
          <a:blip r:embed="rId14" cstate="print"/>
          <a:stretch>
            <a:fillRect/>
          </a:stretch>
        </p:blipFill>
        <p:spPr>
          <a:xfrm>
            <a:off x="2011679" y="0"/>
            <a:ext cx="1351703" cy="1470796"/>
          </a:xfrm>
          <a:prstGeom prst="rect">
            <a:avLst/>
          </a:prstGeom>
          <a:ln>
            <a:noFill/>
          </a:ln>
          <a:effectLst>
            <a:softEdge rad="112500"/>
          </a:effectLst>
        </p:spPr>
      </p:pic>
      <p:pic>
        <p:nvPicPr>
          <p:cNvPr id="20" name="Рисунок 19"/>
          <p:cNvPicPr/>
          <p:nvPr/>
        </p:nvPicPr>
        <p:blipFill>
          <a:blip r:embed="rId15" cstate="print">
            <a:extLst>
              <a:ext uri="{28A0092B-C50C-407E-A947-70E740481C1C}">
                <a14:useLocalDpi xmlns=""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6363" y="6152674"/>
            <a:ext cx="2120900" cy="567690"/>
          </a:xfrm>
          <a:prstGeom prst="rect">
            <a:avLst/>
          </a:prstGeom>
          <a:noFill/>
          <a:ln>
            <a:noFill/>
          </a:ln>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Капля">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C71B277C-C29A-4BA0-A7BA-43502DF21AB3}"/>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TM04033925[[fn=Капля]]</Template>
  <TotalTime>504</TotalTime>
  <Words>1084</Words>
  <Application>Microsoft Office PowerPoint</Application>
  <PresentationFormat>Произвольный</PresentationFormat>
  <Paragraphs>112</Paragraphs>
  <Slides>20</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Капля</vt:lpstr>
      <vt:lpstr>СОРБеФит  </vt:lpstr>
      <vt:lpstr>Слайд 2</vt:lpstr>
      <vt:lpstr>СорбеФит – уникальный препарат для домашней аптечки благодаря комплексу эффектов на организм:</vt:lpstr>
      <vt:lpstr>Слайд 4</vt:lpstr>
      <vt:lpstr>СорбеФит</vt:lpstr>
      <vt:lpstr>Сравнение конкурирующих препаратов по удобству применения.</vt:lpstr>
      <vt:lpstr>Слайд 7</vt:lpstr>
      <vt:lpstr>   </vt:lpstr>
      <vt:lpstr>СорбеФит</vt:lpstr>
      <vt:lpstr>Слайд 10</vt:lpstr>
      <vt:lpstr>СорбеФит при отравлении </vt:lpstr>
      <vt:lpstr>СорбеФит при диарее </vt:lpstr>
      <vt:lpstr>СорбеФит  при аллергии</vt:lpstr>
      <vt:lpstr>Сорбефит для очищения организма</vt:lpstr>
      <vt:lpstr>СорбеФит при  хронической почечной недостаточности </vt:lpstr>
      <vt:lpstr>Почему СорбеФит больным с ХПН?</vt:lpstr>
      <vt:lpstr>Слайд 17</vt:lpstr>
      <vt:lpstr>Почему именно СорбеФит для универсальной домашней аптечки?</vt:lpstr>
      <vt:lpstr>Слайд 19</vt:lpstr>
      <vt:lpstr>Спасибо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Сергей Олегович</cp:lastModifiedBy>
  <cp:revision>41</cp:revision>
  <dcterms:created xsi:type="dcterms:W3CDTF">2023-07-16T18:13:52Z</dcterms:created>
  <dcterms:modified xsi:type="dcterms:W3CDTF">2024-04-13T18:01:08Z</dcterms:modified>
</cp:coreProperties>
</file>